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322" r:id="rId4"/>
    <p:sldId id="316" r:id="rId5"/>
    <p:sldId id="332" r:id="rId6"/>
    <p:sldId id="273" r:id="rId7"/>
    <p:sldId id="261" r:id="rId8"/>
    <p:sldId id="260" r:id="rId9"/>
    <p:sldId id="318" r:id="rId10"/>
    <p:sldId id="274" r:id="rId11"/>
    <p:sldId id="327" r:id="rId12"/>
    <p:sldId id="333" r:id="rId13"/>
    <p:sldId id="334" r:id="rId14"/>
    <p:sldId id="323" r:id="rId15"/>
    <p:sldId id="285" r:id="rId16"/>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hya Samarasinghe" initials="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AF3"/>
    <a:srgbClr val="E0E5E6"/>
    <a:srgbClr val="DFE3E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81139" autoAdjust="0"/>
  </p:normalViewPr>
  <p:slideViewPr>
    <p:cSldViewPr>
      <p:cViewPr>
        <p:scale>
          <a:sx n="60" d="100"/>
          <a:sy n="60"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ms-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A78A3615-A83C-4572-B433-CC5185D421CE}" type="datetimeFigureOut">
              <a:rPr lang="ms-MY"/>
              <a:pPr>
                <a:defRPr/>
              </a:pPr>
              <a:t>31/08/2019</a:t>
            </a:fld>
            <a:endParaRPr lang="ms-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ms-MY"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ms-MY"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ms-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CFB57A8E-ED88-453A-ADE5-F91DCDB72DDB}" type="slidenum">
              <a:rPr lang="ms-MY"/>
              <a:pPr>
                <a:defRPr/>
              </a:pPr>
              <a:t>‹#›</a:t>
            </a:fld>
            <a:endParaRPr lang="ms-MY"/>
          </a:p>
        </p:txBody>
      </p:sp>
    </p:spTree>
    <p:extLst>
      <p:ext uri="{BB962C8B-B14F-4D97-AF65-F5344CB8AC3E}">
        <p14:creationId xmlns:p14="http://schemas.microsoft.com/office/powerpoint/2010/main" val="42898829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everyone. My name is Ket.</a:t>
            </a:r>
            <a:r>
              <a:rPr lang="en-US" baseline="0" dirty="0" smtClean="0"/>
              <a:t> My supervisors are: Professor </a:t>
            </a:r>
            <a:r>
              <a:rPr lang="en-US" baseline="0" dirty="0" err="1" smtClean="0"/>
              <a:t>Sandhya</a:t>
            </a:r>
            <a:r>
              <a:rPr lang="en-US" baseline="0" dirty="0" smtClean="0"/>
              <a:t> </a:t>
            </a:r>
            <a:r>
              <a:rPr lang="en-US" baseline="0" dirty="0" err="1" smtClean="0"/>
              <a:t>Samarasinghe</a:t>
            </a:r>
            <a:r>
              <a:rPr lang="en-US" baseline="0" dirty="0" smtClean="0"/>
              <a:t> and Professor Don </a:t>
            </a:r>
            <a:r>
              <a:rPr lang="en-US" baseline="0" dirty="0" err="1" smtClean="0"/>
              <a:t>Kulasiri</a:t>
            </a:r>
            <a:r>
              <a:rPr lang="en-US" baseline="0" dirty="0" smtClean="0"/>
              <a:t>. </a:t>
            </a:r>
            <a:r>
              <a:rPr lang="en-US" dirty="0" smtClean="0"/>
              <a:t>I am going to present you my research titled “Mathematical modelling</a:t>
            </a:r>
            <a:r>
              <a:rPr lang="en-US" baseline="0" dirty="0" smtClean="0"/>
              <a:t> of p53 basal dynamics and DNA damage response”. </a:t>
            </a:r>
            <a:r>
              <a:rPr lang="en-US" dirty="0" smtClean="0"/>
              <a:t>The main objective of this research is to study p53 regulation from a theoretical perspective based on some experimental findings of p53 responses. </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1</a:t>
            </a:fld>
            <a:endParaRPr lang="ms-MY"/>
          </a:p>
        </p:txBody>
      </p:sp>
    </p:spTree>
    <p:extLst>
      <p:ext uri="{BB962C8B-B14F-4D97-AF65-F5344CB8AC3E}">
        <p14:creationId xmlns:p14="http://schemas.microsoft.com/office/powerpoint/2010/main" val="2493005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p21 induction, here are our</a:t>
            </a:r>
            <a:r>
              <a:rPr lang="en-US" baseline="0" dirty="0" smtClean="0"/>
              <a:t> results where p21 mRNA are shown in green graphs. In stressed condition, p21 is increasing over time and in non-stressed condition where we set the DSB=1 in this case, p21 stayed at basal levels even though there is one spontaneous pulse. So, accurate activation of p53 in arresting cell cycle is necessary to prevent propagation of damaged DNA templates during DNA replication and mitosis.</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10</a:t>
            </a:fld>
            <a:endParaRPr lang="ms-MY"/>
          </a:p>
        </p:txBody>
      </p:sp>
    </p:spTree>
    <p:extLst>
      <p:ext uri="{BB962C8B-B14F-4D97-AF65-F5344CB8AC3E}">
        <p14:creationId xmlns:p14="http://schemas.microsoft.com/office/powerpoint/2010/main" val="2977491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identify which parameters that are important in controlling p53 oscillations period under stressed conditions. We perform local parameter sensitivity analysis. Where one parameter value is increase/decrease by 20% while holding the other parameters at nominal value. The period for standard parameter is 5.8 hours. The black dots represent the +20% and the circle represents the -20% for each parameter. Overall, it shows that period of p53 oscillations is robust to perturbation with 5.8 ± 0.2 hours. The most important parameter is parameter 32: Wip1 protein degradation rate.</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11</a:t>
            </a:fld>
            <a:endParaRPr lang="ms-MY"/>
          </a:p>
        </p:txBody>
      </p:sp>
    </p:spTree>
    <p:extLst>
      <p:ext uri="{BB962C8B-B14F-4D97-AF65-F5344CB8AC3E}">
        <p14:creationId xmlns:p14="http://schemas.microsoft.com/office/powerpoint/2010/main" val="2977491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our model has</a:t>
            </a:r>
            <a:r>
              <a:rPr lang="en-GB" baseline="0" dirty="0" smtClean="0"/>
              <a:t> captured the important features of the p53 system. Then, we can use it to make some theoretical predictions. </a:t>
            </a:r>
            <a:r>
              <a:rPr lang="en-GB" dirty="0" smtClean="0"/>
              <a:t>Further analysis from our</a:t>
            </a:r>
            <a:r>
              <a:rPr lang="en-GB" baseline="0" dirty="0" smtClean="0"/>
              <a:t> model by reducing 50% of each parameter from its nominal value. We found 3 targets in reactivating p53. The first one is parameter 19 wip1 mRNA degradation rate.</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12</a:t>
            </a:fld>
            <a:endParaRPr lang="ms-MY"/>
          </a:p>
        </p:txBody>
      </p:sp>
    </p:spTree>
    <p:extLst>
      <p:ext uri="{BB962C8B-B14F-4D97-AF65-F5344CB8AC3E}">
        <p14:creationId xmlns:p14="http://schemas.microsoft.com/office/powerpoint/2010/main" val="2977491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second is parameter 32 Wip1 protein degradation rate and the third one is parameter 49 ATM</a:t>
            </a:r>
            <a:r>
              <a:rPr lang="en-GB" baseline="0" dirty="0" smtClean="0"/>
              <a:t> auto-activation rate. Our model prediction shows that by reducing these parameter inactivate p53. Thus, any strategy to increase these parameters may be helpful in reactivating p53.</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13</a:t>
            </a:fld>
            <a:endParaRPr lang="ms-MY"/>
          </a:p>
        </p:txBody>
      </p:sp>
    </p:spTree>
    <p:extLst>
      <p:ext uri="{BB962C8B-B14F-4D97-AF65-F5344CB8AC3E}">
        <p14:creationId xmlns:p14="http://schemas.microsoft.com/office/powerpoint/2010/main" val="297749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a:t>
            </a:r>
            <a:r>
              <a:rPr lang="en-US" baseline="0" dirty="0" smtClean="0"/>
              <a:t> summary: In this study, we proposed a mathematical model of the core regulatory feedback mechanisms that regulate p53 activation in arresting cell cycle, and our model simulation results were consistent with the experimental findings. The contribution of this research: the model advances our understanding of the mechanisms </a:t>
            </a:r>
            <a:r>
              <a:rPr lang="en-US" baseline="0" smtClean="0"/>
              <a:t>underlying p53 </a:t>
            </a:r>
            <a:r>
              <a:rPr lang="en-US" baseline="0" dirty="0" smtClean="0"/>
              <a:t>regulation and this theoretical model provides some useful prediction of p53-based therapy. Thank you for your attention.</a:t>
            </a:r>
            <a:r>
              <a:rPr lang="en-US" dirty="0" smtClean="0"/>
              <a:t> </a:t>
            </a:r>
            <a:endParaRPr lang="ms-MY"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39590C-6376-418A-AEEA-ED1DF30DC715}" type="slidenum">
              <a:rPr lang="ms-MY" smtClean="0">
                <a:solidFill>
                  <a:prstClr val="black"/>
                </a:solidFill>
              </a:rPr>
              <a:pPr/>
              <a:t>14</a:t>
            </a:fld>
            <a:endParaRPr lang="ms-MY" smtClean="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15</a:t>
            </a:fld>
            <a:endParaRPr lang="ms-MY"/>
          </a:p>
        </p:txBody>
      </p:sp>
    </p:spTree>
    <p:extLst>
      <p:ext uri="{BB962C8B-B14F-4D97-AF65-F5344CB8AC3E}">
        <p14:creationId xmlns:p14="http://schemas.microsoft.com/office/powerpoint/2010/main" val="3824312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a:t>
            </a:r>
            <a:r>
              <a:rPr lang="en-US" dirty="0" smtClean="0"/>
              <a:t> outline.</a:t>
            </a:r>
            <a:r>
              <a:rPr lang="en-US" baseline="0" dirty="0" smtClean="0"/>
              <a:t> First I will give you an introduction about p53 </a:t>
            </a:r>
            <a:r>
              <a:rPr lang="en-US" baseline="0" dirty="0" err="1" smtClean="0"/>
              <a:t>signalling</a:t>
            </a:r>
            <a:r>
              <a:rPr lang="en-US" baseline="0" dirty="0" smtClean="0"/>
              <a:t> network. Then, we will look at the specific problems that I am investigating about p53 quantitative responses.</a:t>
            </a:r>
          </a:p>
          <a:p>
            <a:r>
              <a:rPr lang="en-US" baseline="0" dirty="0" smtClean="0"/>
              <a:t>In the methods, I will show you our model hypothesis that is implemented in a deterministic modelling approach. And some computer simulation results and finally end with a summary.</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2</a:t>
            </a:fld>
            <a:endParaRPr lang="ms-MY"/>
          </a:p>
        </p:txBody>
      </p:sp>
    </p:spTree>
    <p:extLst>
      <p:ext uri="{BB962C8B-B14F-4D97-AF65-F5344CB8AC3E}">
        <p14:creationId xmlns:p14="http://schemas.microsoft.com/office/powerpoint/2010/main" val="1965071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ms-MY" dirty="0" smtClean="0"/>
              <a:t>Cancer is a genetic disease</a:t>
            </a:r>
            <a:r>
              <a:rPr lang="ms-MY" baseline="0" dirty="0" smtClean="0"/>
              <a:t> because of mutations in genes, and the question is how do we prevent from having mutations?</a:t>
            </a:r>
          </a:p>
          <a:p>
            <a:pPr eaLnBrk="1" hangingPunct="1">
              <a:spcBef>
                <a:spcPct val="0"/>
              </a:spcBef>
            </a:pPr>
            <a:r>
              <a:rPr lang="ms-MY" dirty="0" smtClean="0"/>
              <a:t>P53 is the answer, which is a</a:t>
            </a:r>
            <a:r>
              <a:rPr lang="ms-MY" baseline="0" dirty="0" smtClean="0"/>
              <a:t> tumour suppressor protein and is regarded as the guardian of the genome. Because normal p53 protects us from mutations and cancer. My research is focusing on one of the p53 functions that is to stop cell cycle progression in response to conditions that could induce genetic instability, such as DNA damage.</a:t>
            </a:r>
            <a:endParaRPr lang="ms-MY"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39590C-6376-418A-AEEA-ED1DF30DC715}" type="slidenum">
              <a:rPr lang="ms-MY" smtClean="0">
                <a:solidFill>
                  <a:prstClr val="black"/>
                </a:solidFill>
              </a:rPr>
              <a:pPr/>
              <a:t>3</a:t>
            </a:fld>
            <a:endParaRPr lang="ms-MY"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r>
              <a:rPr lang="en-NZ" dirty="0" smtClean="0"/>
              <a:t>Here</a:t>
            </a:r>
            <a:r>
              <a:rPr lang="en-NZ" baseline="0" dirty="0" smtClean="0"/>
              <a:t> is the p53 signalling network where p53 is a key node that integrates various stress signals that control cell life and death. For example, when there is DNA damage, it activates ATM,  the signalling protein kinase. Then pass the stress signal to p53. The activated p53 then acts as a transcription factor to turn on the gene expression of its target genes that can result in DNA damage repair, and cell cycle arrest. To stop cell cycle progressing to the next phases and stimulates DNA damage repair. If the repair fails, p53 can trigger senescence or permanent arrest. And even trigger apoptosis or programme cell death to eliminate cell that contains dangerous mutations. All these cellular outputs from p53 activation can protects us from mutations and cancer. However, some of the p53 activation are irreversible or can kill cell. So, p53 activity needs to be controlled tightly. One of the effective ways is that p53 activates some genes, called feedback regulators, to regulate its activity. For example, p53 activates Mdm2 and then Mdm2 inhibits p53 activity. </a:t>
            </a:r>
            <a:endParaRPr lang="en-NZ" dirty="0"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DFDC88-80AE-42CA-BE78-79E21C8871A5}" type="slidenum">
              <a:rPr lang="ms-MY" smtClean="0">
                <a:latin typeface="Times New Roman" pitchFamily="18" charset="0"/>
              </a:rPr>
              <a:pPr/>
              <a:t>4</a:t>
            </a:fld>
            <a:endParaRPr lang="ms-MY"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r>
              <a:rPr lang="ms-MY" dirty="0" smtClean="0"/>
              <a:t>Please</a:t>
            </a:r>
            <a:r>
              <a:rPr lang="ms-MY" baseline="0" dirty="0" smtClean="0"/>
              <a:t> take note of some of these proteins that are labeled with green colour, which will appear in my model. They are ATM protein kinase, the signalling protein. Three feedback regulators Mdm2, MdmX and Wip1. And p53 activation of p21 protein that can result in cell cycle arrest. One important factor is p53-autoregulation, a positive feedback loop, where p53 activates its own gene expression.</a:t>
            </a:r>
            <a:endParaRPr lang="ms-MY" dirty="0"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DFDC88-80AE-42CA-BE78-79E21C8871A5}" type="slidenum">
              <a:rPr lang="ms-MY" smtClean="0">
                <a:latin typeface="Times New Roman" pitchFamily="18" charset="0"/>
              </a:rPr>
              <a:pPr/>
              <a:t>5</a:t>
            </a:fld>
            <a:endParaRPr lang="ms-MY"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NZ" dirty="0" smtClean="0"/>
              <a:t>My</a:t>
            </a:r>
            <a:r>
              <a:rPr lang="en-NZ" baseline="0" dirty="0" smtClean="0"/>
              <a:t> model is based on an experimental findings from a group of researchers from Harvard Medical School, where they studied p53 activation using single-cell microscopy in two different conditions. One is under stress conditions where cells were exposed to an agent called NCS that can cause DNA damage. The second condition is non-stressed conditions where cells proliferate under normal conditions. Here is their results published in Cell journal. Under stress condition, p53 levels shown with a series of repeated pulses of approximately fixed amplitude and duration. What it means? It means p53 is active and activates its target genes. Under non-stressed condition, p53 levels show spontaneous pulses. What it mean? It mean p53 is not fully active, even though there is spontaneous pulses. These spontaneous pulses are due to intrinsic DNA damage from normal cellular biochemical reactions. This is my first problem, can I find a mathematical model to explain these observations of repeated pulses and spontaneous pulses? The second problem is about p21 induction. Under stress conditions, p53 is active and p21 was induced as shown with the dotted graph that is increasing over time. Whereas under non-stressed condition, p21 stayed at basal levels, even though there is one spontaneous pulse. So, p21 is off. The question is what are the mechanism that regulate p53 activation of p21 that is on when it is needed and off when it is not needed?</a:t>
            </a:r>
            <a:endParaRPr lang="en-NZ" dirty="0"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FD41BE-FE62-48A2-83D1-48416CD3E014}" type="slidenum">
              <a:rPr lang="ms-MY" smtClean="0">
                <a:latin typeface="Times New Roman" pitchFamily="18" charset="0"/>
              </a:rPr>
              <a:pPr/>
              <a:t>6</a:t>
            </a:fld>
            <a:endParaRPr lang="ms-MY"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propose a model that incorporates the latest molecular interactions and gene regulations as shown in this schematic diagram. First, the DNA damage with DSB as the input. DSB activates ATM. ATM then pass this signal to p53 and activates p53 as shown with the green arrows. Then, the activated p53 turn on gene expression of itself, and three feedback regulators Mdm2, </a:t>
            </a:r>
            <a:r>
              <a:rPr lang="en-US" baseline="0" dirty="0" err="1" smtClean="0"/>
              <a:t>MdmX</a:t>
            </a:r>
            <a:r>
              <a:rPr lang="en-US" baseline="0" dirty="0" smtClean="0"/>
              <a:t> and Wip1.</a:t>
            </a:r>
          </a:p>
          <a:p>
            <a:r>
              <a:rPr lang="en-US" baseline="0" dirty="0" smtClean="0"/>
              <a:t>The wip1 then feedback to turn off the stress signal and p53. So that p53 is not on persistently. At the same time p53 activated Mdm2 and </a:t>
            </a:r>
            <a:r>
              <a:rPr lang="en-US" baseline="0" dirty="0" err="1" smtClean="0"/>
              <a:t>MdmX</a:t>
            </a:r>
            <a:r>
              <a:rPr lang="en-US" baseline="0" dirty="0" smtClean="0"/>
              <a:t> inhibit p53 acetylation and activation of p21.</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7</a:t>
            </a:fld>
            <a:endParaRPr lang="ms-MY"/>
          </a:p>
        </p:txBody>
      </p:sp>
    </p:spTree>
    <p:extLst>
      <p:ext uri="{BB962C8B-B14F-4D97-AF65-F5344CB8AC3E}">
        <p14:creationId xmlns:p14="http://schemas.microsoft.com/office/powerpoint/2010/main" val="3789082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deterministic </a:t>
            </a:r>
            <a:r>
              <a:rPr lang="en-US" dirty="0" err="1" smtClean="0"/>
              <a:t>modelling</a:t>
            </a:r>
            <a:r>
              <a:rPr lang="en-US" dirty="0" smtClean="0"/>
              <a:t>.</a:t>
            </a:r>
            <a:r>
              <a:rPr lang="en-US" baseline="0" dirty="0" smtClean="0"/>
              <a:t> Based on the molecular interactions from the schematic diagram in the previous slide, we formed 19 equations for 19 molecular species with 78 parameters. These parameters were estimated to fit the experimental observations that I have shown you just now. The model equations were solved using a software called XPP. For example, one of the equation for p53 mRNA is shown here.</a:t>
            </a:r>
            <a:endParaRPr lang="en-GB" dirty="0"/>
          </a:p>
        </p:txBody>
      </p:sp>
      <p:sp>
        <p:nvSpPr>
          <p:cNvPr id="4" name="Slide Number Placeholder 3"/>
          <p:cNvSpPr>
            <a:spLocks noGrp="1"/>
          </p:cNvSpPr>
          <p:nvPr>
            <p:ph type="sldNum" sz="quarter" idx="10"/>
          </p:nvPr>
        </p:nvSpPr>
        <p:spPr/>
        <p:txBody>
          <a:bodyPr/>
          <a:lstStyle/>
          <a:p>
            <a:pPr>
              <a:defRPr/>
            </a:pPr>
            <a:fld id="{CFB57A8E-ED88-453A-ADE5-F91DCDB72DDB}" type="slidenum">
              <a:rPr lang="ms-MY" smtClean="0"/>
              <a:pPr>
                <a:defRPr/>
              </a:pPr>
              <a:t>8</a:t>
            </a:fld>
            <a:endParaRPr lang="ms-MY"/>
          </a:p>
        </p:txBody>
      </p:sp>
    </p:spTree>
    <p:extLst>
      <p:ext uri="{BB962C8B-B14F-4D97-AF65-F5344CB8AC3E}">
        <p14:creationId xmlns:p14="http://schemas.microsoft.com/office/powerpoint/2010/main" val="252265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NZ" dirty="0" smtClean="0"/>
              <a:t>Here are our simulation</a:t>
            </a:r>
            <a:r>
              <a:rPr lang="en-NZ" baseline="0" dirty="0" smtClean="0"/>
              <a:t> results. To mimic the stress conditions we set DSB to 300 and the simulation result show repeated pulses of approximately fixed amplitude and duration. For non-stressed condition, we set DSB to 3 in this case, we manage to get spontaneous pulses. These results were in good agreement with the experimental results.</a:t>
            </a:r>
            <a:endParaRPr lang="en-NZ" dirty="0"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FD41BE-FE62-48A2-83D1-48416CD3E014}" type="slidenum">
              <a:rPr lang="ms-MY" smtClean="0">
                <a:latin typeface="Times New Roman" pitchFamily="18" charset="0"/>
              </a:rPr>
              <a:pPr/>
              <a:t>9</a:t>
            </a:fld>
            <a:endParaRPr lang="ms-MY"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8058150" y="-266700"/>
            <a:ext cx="1123950" cy="7410450"/>
            <a:chOff x="5112" y="-168"/>
            <a:chExt cx="708" cy="4668"/>
          </a:xfrm>
        </p:grpSpPr>
        <p:grpSp>
          <p:nvGrpSpPr>
            <p:cNvPr id="5" name="Group 7"/>
            <p:cNvGrpSpPr>
              <a:grpSpLocks/>
            </p:cNvGrpSpPr>
            <p:nvPr/>
          </p:nvGrpSpPr>
          <p:grpSpPr bwMode="auto">
            <a:xfrm>
              <a:off x="5112" y="-168"/>
              <a:ext cx="708" cy="4668"/>
              <a:chOff x="5772" y="-156"/>
              <a:chExt cx="708" cy="4642"/>
            </a:xfrm>
          </p:grpSpPr>
          <p:sp>
            <p:nvSpPr>
              <p:cNvPr id="7" name="Freeform 8"/>
              <p:cNvSpPr>
                <a:spLocks/>
              </p:cNvSpPr>
              <p:nvPr/>
            </p:nvSpPr>
            <p:spPr bwMode="auto">
              <a:xfrm>
                <a:off x="5772" y="-156"/>
                <a:ext cx="689" cy="4642"/>
              </a:xfrm>
              <a:custGeom>
                <a:avLst/>
                <a:gdLst>
                  <a:gd name="T0" fmla="*/ 91 w 689"/>
                  <a:gd name="T1" fmla="*/ 174 h 4642"/>
                  <a:gd name="T2" fmla="*/ 223 w 689"/>
                  <a:gd name="T3" fmla="*/ 1278 h 4642"/>
                  <a:gd name="T4" fmla="*/ 271 w 689"/>
                  <a:gd name="T5" fmla="*/ 2322 h 4642"/>
                  <a:gd name="T6" fmla="*/ 211 w 689"/>
                  <a:gd name="T7" fmla="*/ 3498 h 4642"/>
                  <a:gd name="T8" fmla="*/ 79 w 689"/>
                  <a:gd name="T9" fmla="*/ 4446 h 4642"/>
                  <a:gd name="T10" fmla="*/ 687 w 689"/>
                  <a:gd name="T11" fmla="*/ 2322 h 4642"/>
                  <a:gd name="T12" fmla="*/ 91 w 689"/>
                  <a:gd name="T13" fmla="*/ 174 h 46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9" h="4642">
                    <a:moveTo>
                      <a:pt x="91" y="174"/>
                    </a:moveTo>
                    <a:cubicBezTo>
                      <a:pt x="14" y="0"/>
                      <a:pt x="193" y="920"/>
                      <a:pt x="223" y="1278"/>
                    </a:cubicBezTo>
                    <a:cubicBezTo>
                      <a:pt x="253" y="1636"/>
                      <a:pt x="273" y="1952"/>
                      <a:pt x="271" y="2322"/>
                    </a:cubicBezTo>
                    <a:cubicBezTo>
                      <a:pt x="269" y="2692"/>
                      <a:pt x="243" y="3144"/>
                      <a:pt x="211" y="3498"/>
                    </a:cubicBezTo>
                    <a:cubicBezTo>
                      <a:pt x="179" y="3852"/>
                      <a:pt x="0" y="4642"/>
                      <a:pt x="79" y="4446"/>
                    </a:cubicBezTo>
                    <a:cubicBezTo>
                      <a:pt x="158" y="4250"/>
                      <a:pt x="685" y="3034"/>
                      <a:pt x="687" y="2322"/>
                    </a:cubicBezTo>
                    <a:cubicBezTo>
                      <a:pt x="689" y="1610"/>
                      <a:pt x="168" y="348"/>
                      <a:pt x="91" y="174"/>
                    </a:cubicBezTo>
                    <a:close/>
                  </a:path>
                </a:pathLst>
              </a:custGeom>
              <a:solidFill>
                <a:srgbClr val="005398"/>
              </a:solidFill>
              <a:ln w="12700" cap="flat" cmpd="sng">
                <a:noFill/>
                <a:prstDash val="solid"/>
                <a:round/>
                <a:headEnd/>
                <a:tailEnd/>
              </a:ln>
            </p:spPr>
            <p:txBody>
              <a:bodyPr wrap="none" anchor="ctr"/>
              <a:lstStyle/>
              <a:p>
                <a:endParaRPr lang="en-NZ"/>
              </a:p>
            </p:txBody>
          </p:sp>
          <p:grpSp>
            <p:nvGrpSpPr>
              <p:cNvPr id="8" name="Group 9"/>
              <p:cNvGrpSpPr>
                <a:grpSpLocks/>
              </p:cNvGrpSpPr>
              <p:nvPr/>
            </p:nvGrpSpPr>
            <p:grpSpPr bwMode="auto">
              <a:xfrm>
                <a:off x="5836" y="0"/>
                <a:ext cx="644" cy="4320"/>
                <a:chOff x="5664" y="0"/>
                <a:chExt cx="576" cy="4272"/>
              </a:xfrm>
            </p:grpSpPr>
            <p:sp>
              <p:nvSpPr>
                <p:cNvPr id="9" name="AutoShape 10"/>
                <p:cNvSpPr>
                  <a:spLocks noChangeArrowheads="1"/>
                </p:cNvSpPr>
                <p:nvPr/>
              </p:nvSpPr>
              <p:spPr bwMode="auto">
                <a:xfrm flipH="1" flipV="1">
                  <a:off x="5664" y="0"/>
                  <a:ext cx="576" cy="2160"/>
                </a:xfrm>
                <a:prstGeom prst="rtTriangle">
                  <a:avLst/>
                </a:prstGeom>
                <a:solidFill>
                  <a:srgbClr val="005398"/>
                </a:solidFill>
                <a:ln w="12700">
                  <a:noFill/>
                  <a:miter lim="800000"/>
                  <a:headEnd/>
                  <a:tailEnd/>
                </a:ln>
              </p:spPr>
              <p:txBody>
                <a:bodyPr wrap="none" anchor="ctr"/>
                <a:lstStyle/>
                <a:p>
                  <a:endParaRPr lang="ms-MY"/>
                </a:p>
              </p:txBody>
            </p:sp>
            <p:sp>
              <p:nvSpPr>
                <p:cNvPr id="10" name="AutoShape 11"/>
                <p:cNvSpPr>
                  <a:spLocks noChangeArrowheads="1"/>
                </p:cNvSpPr>
                <p:nvPr/>
              </p:nvSpPr>
              <p:spPr bwMode="auto">
                <a:xfrm flipH="1">
                  <a:off x="5664" y="2112"/>
                  <a:ext cx="576" cy="2160"/>
                </a:xfrm>
                <a:prstGeom prst="rtTriangle">
                  <a:avLst/>
                </a:prstGeom>
                <a:solidFill>
                  <a:srgbClr val="005398"/>
                </a:solidFill>
                <a:ln w="12700">
                  <a:noFill/>
                  <a:miter lim="800000"/>
                  <a:headEnd/>
                  <a:tailEnd/>
                </a:ln>
              </p:spPr>
              <p:txBody>
                <a:bodyPr wrap="none" anchor="ctr"/>
                <a:lstStyle/>
                <a:p>
                  <a:endParaRPr lang="ms-MY"/>
                </a:p>
              </p:txBody>
            </p:sp>
          </p:grpSp>
        </p:grpSp>
        <p:sp>
          <p:nvSpPr>
            <p:cNvPr id="6" name="Text Box 12"/>
            <p:cNvSpPr txBox="1">
              <a:spLocks noChangeArrowheads="1"/>
            </p:cNvSpPr>
            <p:nvPr/>
          </p:nvSpPr>
          <p:spPr bwMode="auto">
            <a:xfrm rot="-5400000">
              <a:off x="4613" y="1883"/>
              <a:ext cx="1991" cy="240"/>
            </a:xfrm>
            <a:prstGeom prst="rect">
              <a:avLst/>
            </a:prstGeom>
            <a:noFill/>
            <a:ln>
              <a:noFill/>
            </a:ln>
            <a:effectLs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spcBef>
                  <a:spcPct val="50000"/>
                </a:spcBef>
                <a:defRPr/>
              </a:pPr>
              <a:r>
                <a:rPr lang="en-AU" sz="1900" smtClean="0">
                  <a:solidFill>
                    <a:schemeClr val="bg1"/>
                  </a:solidFill>
                  <a:latin typeface="Arial" charset="0"/>
                </a:rPr>
                <a:t>LINCOLN UNIVERSITY</a:t>
              </a:r>
              <a:endParaRPr lang="en-AU" sz="1900" smtClean="0">
                <a:solidFill>
                  <a:schemeClr val="bg1"/>
                </a:solidFill>
              </a:endParaRPr>
            </a:p>
          </p:txBody>
        </p:sp>
      </p:grpSp>
      <p:sp>
        <p:nvSpPr>
          <p:cNvPr id="13314" name="Rectangle 2"/>
          <p:cNvSpPr>
            <a:spLocks noGrp="1" noChangeArrowheads="1"/>
          </p:cNvSpPr>
          <p:nvPr>
            <p:ph type="ctrTitle"/>
          </p:nvPr>
        </p:nvSpPr>
        <p:spPr>
          <a:xfrm>
            <a:off x="457200" y="1295400"/>
            <a:ext cx="7772400" cy="1143000"/>
          </a:xfrm>
        </p:spPr>
        <p:txBody>
          <a:bodyPr/>
          <a:lstStyle>
            <a:lvl1pPr>
              <a:defRPr/>
            </a:lvl1pPr>
          </a:lstStyle>
          <a:p>
            <a:pPr lvl="0"/>
            <a:r>
              <a:rPr lang="en-AU" noProof="0" smtClean="0"/>
              <a:t>Click to edit Master title style</a:t>
            </a:r>
          </a:p>
        </p:txBody>
      </p:sp>
      <p:sp>
        <p:nvSpPr>
          <p:cNvPr id="13315" name="Rectangle 3"/>
          <p:cNvSpPr>
            <a:spLocks noGrp="1" noChangeArrowheads="1"/>
          </p:cNvSpPr>
          <p:nvPr>
            <p:ph type="subTitle" idx="1"/>
          </p:nvPr>
        </p:nvSpPr>
        <p:spPr>
          <a:xfrm>
            <a:off x="457200" y="3886200"/>
            <a:ext cx="6400800" cy="1752600"/>
          </a:xfrm>
        </p:spPr>
        <p:txBody>
          <a:bodyPr/>
          <a:lstStyle>
            <a:lvl1pPr marL="0" indent="0">
              <a:buFontTx/>
              <a:buNone/>
              <a:defRPr/>
            </a:lvl1pPr>
          </a:lstStyle>
          <a:p>
            <a:pPr lvl="0"/>
            <a:r>
              <a:rPr lang="en-AU" noProof="0" smtClean="0"/>
              <a:t>Click to edit Master subtitle style</a:t>
            </a:r>
          </a:p>
        </p:txBody>
      </p:sp>
      <p:sp>
        <p:nvSpPr>
          <p:cNvPr id="11" name="Rectangle 4"/>
          <p:cNvSpPr>
            <a:spLocks noGrp="1" noChangeArrowheads="1"/>
          </p:cNvSpPr>
          <p:nvPr>
            <p:ph type="ftr" sz="quarter" idx="10"/>
          </p:nvPr>
        </p:nvSpPr>
        <p:spPr/>
        <p:txBody>
          <a:bodyPr/>
          <a:lstStyle>
            <a:lvl1pPr>
              <a:defRPr/>
            </a:lvl1pPr>
          </a:lstStyle>
          <a:p>
            <a:pPr>
              <a:defRPr/>
            </a:pPr>
            <a:endParaRPr lang="en-AU"/>
          </a:p>
        </p:txBody>
      </p:sp>
      <p:sp>
        <p:nvSpPr>
          <p:cNvPr id="12" name="Rectangle 5"/>
          <p:cNvSpPr>
            <a:spLocks noGrp="1" noChangeArrowheads="1"/>
          </p:cNvSpPr>
          <p:nvPr>
            <p:ph type="sldNum" sz="quarter" idx="11"/>
          </p:nvPr>
        </p:nvSpPr>
        <p:spPr/>
        <p:txBody>
          <a:bodyPr/>
          <a:lstStyle>
            <a:lvl1pPr>
              <a:defRPr/>
            </a:lvl1pPr>
          </a:lstStyle>
          <a:p>
            <a:pPr>
              <a:defRPr/>
            </a:pPr>
            <a:fld id="{4BEE4F47-8722-4803-84AC-721E23E05310}"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Rectangle 4"/>
          <p:cNvSpPr>
            <a:spLocks noGrp="1" noChangeArrowheads="1"/>
          </p:cNvSpPr>
          <p:nvPr>
            <p:ph type="ftr" sz="quarter" idx="10"/>
          </p:nvPr>
        </p:nvSpPr>
        <p:spPr>
          <a:ln/>
        </p:spPr>
        <p:txBody>
          <a:bodyPr/>
          <a:lstStyle>
            <a:lvl1pPr>
              <a:defRPr/>
            </a:lvl1pPr>
          </a:lstStyle>
          <a:p>
            <a:pPr>
              <a:defRPr/>
            </a:pPr>
            <a:endParaRPr lang="en-AU"/>
          </a:p>
        </p:txBody>
      </p:sp>
      <p:sp>
        <p:nvSpPr>
          <p:cNvPr id="5" name="Rectangle 5"/>
          <p:cNvSpPr>
            <a:spLocks noGrp="1" noChangeArrowheads="1"/>
          </p:cNvSpPr>
          <p:nvPr>
            <p:ph type="sldNum" sz="quarter" idx="11"/>
          </p:nvPr>
        </p:nvSpPr>
        <p:spPr>
          <a:ln/>
        </p:spPr>
        <p:txBody>
          <a:bodyPr/>
          <a:lstStyle>
            <a:lvl1pPr>
              <a:defRPr/>
            </a:lvl1pPr>
          </a:lstStyle>
          <a:p>
            <a:pPr>
              <a:defRPr/>
            </a:pPr>
            <a:fld id="{E979369C-C3F2-4396-B50D-5B3DE2E8FC1D}"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ms-MY"/>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Rectangle 4"/>
          <p:cNvSpPr>
            <a:spLocks noGrp="1" noChangeArrowheads="1"/>
          </p:cNvSpPr>
          <p:nvPr>
            <p:ph type="ftr" sz="quarter" idx="10"/>
          </p:nvPr>
        </p:nvSpPr>
        <p:spPr>
          <a:ln/>
        </p:spPr>
        <p:txBody>
          <a:bodyPr/>
          <a:lstStyle>
            <a:lvl1pPr>
              <a:defRPr/>
            </a:lvl1pPr>
          </a:lstStyle>
          <a:p>
            <a:pPr>
              <a:defRPr/>
            </a:pPr>
            <a:endParaRPr lang="en-AU"/>
          </a:p>
        </p:txBody>
      </p:sp>
      <p:sp>
        <p:nvSpPr>
          <p:cNvPr id="5" name="Rectangle 5"/>
          <p:cNvSpPr>
            <a:spLocks noGrp="1" noChangeArrowheads="1"/>
          </p:cNvSpPr>
          <p:nvPr>
            <p:ph type="sldNum" sz="quarter" idx="11"/>
          </p:nvPr>
        </p:nvSpPr>
        <p:spPr>
          <a:ln/>
        </p:spPr>
        <p:txBody>
          <a:bodyPr/>
          <a:lstStyle>
            <a:lvl1pPr>
              <a:defRPr/>
            </a:lvl1pPr>
          </a:lstStyle>
          <a:p>
            <a:pPr>
              <a:defRPr/>
            </a:pPr>
            <a:fld id="{67DDCF0E-C28B-48D5-9073-36856FF485DE}"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Rectangle 4"/>
          <p:cNvSpPr>
            <a:spLocks noGrp="1" noChangeArrowheads="1"/>
          </p:cNvSpPr>
          <p:nvPr>
            <p:ph type="ftr" sz="quarter" idx="10"/>
          </p:nvPr>
        </p:nvSpPr>
        <p:spPr>
          <a:ln/>
        </p:spPr>
        <p:txBody>
          <a:bodyPr/>
          <a:lstStyle>
            <a:lvl1pPr>
              <a:defRPr/>
            </a:lvl1pPr>
          </a:lstStyle>
          <a:p>
            <a:pPr>
              <a:defRPr/>
            </a:pPr>
            <a:endParaRPr lang="en-AU"/>
          </a:p>
        </p:txBody>
      </p:sp>
      <p:sp>
        <p:nvSpPr>
          <p:cNvPr id="5" name="Rectangle 5"/>
          <p:cNvSpPr>
            <a:spLocks noGrp="1" noChangeArrowheads="1"/>
          </p:cNvSpPr>
          <p:nvPr>
            <p:ph type="sldNum" sz="quarter" idx="11"/>
          </p:nvPr>
        </p:nvSpPr>
        <p:spPr>
          <a:ln/>
        </p:spPr>
        <p:txBody>
          <a:bodyPr/>
          <a:lstStyle>
            <a:lvl1pPr>
              <a:defRPr/>
            </a:lvl1pPr>
          </a:lstStyle>
          <a:p>
            <a:pPr>
              <a:defRPr/>
            </a:pPr>
            <a:fld id="{F7B52A60-5DA8-437A-825B-E8EBB5022D71}"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s-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AU"/>
          </a:p>
        </p:txBody>
      </p:sp>
      <p:sp>
        <p:nvSpPr>
          <p:cNvPr id="5" name="Rectangle 5"/>
          <p:cNvSpPr>
            <a:spLocks noGrp="1" noChangeArrowheads="1"/>
          </p:cNvSpPr>
          <p:nvPr>
            <p:ph type="sldNum" sz="quarter" idx="11"/>
          </p:nvPr>
        </p:nvSpPr>
        <p:spPr>
          <a:ln/>
        </p:spPr>
        <p:txBody>
          <a:bodyPr/>
          <a:lstStyle>
            <a:lvl1pPr>
              <a:defRPr/>
            </a:lvl1pPr>
          </a:lstStyle>
          <a:p>
            <a:pPr>
              <a:defRPr/>
            </a:pPr>
            <a:fld id="{E70751E2-DA4B-4BDB-BE12-DE1C979F2D63}"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Rectangle 4"/>
          <p:cNvSpPr>
            <a:spLocks noGrp="1" noChangeArrowheads="1"/>
          </p:cNvSpPr>
          <p:nvPr>
            <p:ph type="ftr" sz="quarter" idx="10"/>
          </p:nvPr>
        </p:nvSpPr>
        <p:spPr>
          <a:ln/>
        </p:spPr>
        <p:txBody>
          <a:bodyPr/>
          <a:lstStyle>
            <a:lvl1pPr>
              <a:defRPr/>
            </a:lvl1pPr>
          </a:lstStyle>
          <a:p>
            <a:pPr>
              <a:defRPr/>
            </a:pPr>
            <a:endParaRPr lang="en-AU"/>
          </a:p>
        </p:txBody>
      </p:sp>
      <p:sp>
        <p:nvSpPr>
          <p:cNvPr id="6" name="Rectangle 5"/>
          <p:cNvSpPr>
            <a:spLocks noGrp="1" noChangeArrowheads="1"/>
          </p:cNvSpPr>
          <p:nvPr>
            <p:ph type="sldNum" sz="quarter" idx="11"/>
          </p:nvPr>
        </p:nvSpPr>
        <p:spPr>
          <a:ln/>
        </p:spPr>
        <p:txBody>
          <a:bodyPr/>
          <a:lstStyle>
            <a:lvl1pPr>
              <a:defRPr/>
            </a:lvl1pPr>
          </a:lstStyle>
          <a:p>
            <a:pPr>
              <a:defRPr/>
            </a:pPr>
            <a:fld id="{2B8C19A6-D3BF-46B4-846D-B73793AEDD2C}"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ms-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7" name="Rectangle 4"/>
          <p:cNvSpPr>
            <a:spLocks noGrp="1" noChangeArrowheads="1"/>
          </p:cNvSpPr>
          <p:nvPr>
            <p:ph type="ftr" sz="quarter" idx="10"/>
          </p:nvPr>
        </p:nvSpPr>
        <p:spPr>
          <a:ln/>
        </p:spPr>
        <p:txBody>
          <a:bodyPr/>
          <a:lstStyle>
            <a:lvl1pPr>
              <a:defRPr/>
            </a:lvl1pPr>
          </a:lstStyle>
          <a:p>
            <a:pPr>
              <a:defRPr/>
            </a:pPr>
            <a:endParaRPr lang="en-AU"/>
          </a:p>
        </p:txBody>
      </p:sp>
      <p:sp>
        <p:nvSpPr>
          <p:cNvPr id="8" name="Rectangle 5"/>
          <p:cNvSpPr>
            <a:spLocks noGrp="1" noChangeArrowheads="1"/>
          </p:cNvSpPr>
          <p:nvPr>
            <p:ph type="sldNum" sz="quarter" idx="11"/>
          </p:nvPr>
        </p:nvSpPr>
        <p:spPr>
          <a:ln/>
        </p:spPr>
        <p:txBody>
          <a:bodyPr/>
          <a:lstStyle>
            <a:lvl1pPr>
              <a:defRPr/>
            </a:lvl1pPr>
          </a:lstStyle>
          <a:p>
            <a:pPr>
              <a:defRPr/>
            </a:pPr>
            <a:fld id="{0B54B6D3-2847-43E3-BF2B-3044CC69935F}"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s-MY"/>
          </a:p>
        </p:txBody>
      </p:sp>
      <p:sp>
        <p:nvSpPr>
          <p:cNvPr id="3" name="Rectangle 4"/>
          <p:cNvSpPr>
            <a:spLocks noGrp="1" noChangeArrowheads="1"/>
          </p:cNvSpPr>
          <p:nvPr>
            <p:ph type="ftr" sz="quarter" idx="10"/>
          </p:nvPr>
        </p:nvSpPr>
        <p:spPr>
          <a:ln/>
        </p:spPr>
        <p:txBody>
          <a:bodyPr/>
          <a:lstStyle>
            <a:lvl1pPr>
              <a:defRPr/>
            </a:lvl1pPr>
          </a:lstStyle>
          <a:p>
            <a:pPr>
              <a:defRPr/>
            </a:pPr>
            <a:endParaRPr lang="en-AU"/>
          </a:p>
        </p:txBody>
      </p:sp>
      <p:sp>
        <p:nvSpPr>
          <p:cNvPr id="4" name="Rectangle 5"/>
          <p:cNvSpPr>
            <a:spLocks noGrp="1" noChangeArrowheads="1"/>
          </p:cNvSpPr>
          <p:nvPr>
            <p:ph type="sldNum" sz="quarter" idx="11"/>
          </p:nvPr>
        </p:nvSpPr>
        <p:spPr>
          <a:ln/>
        </p:spPr>
        <p:txBody>
          <a:bodyPr/>
          <a:lstStyle>
            <a:lvl1pPr>
              <a:defRPr/>
            </a:lvl1pPr>
          </a:lstStyle>
          <a:p>
            <a:pPr>
              <a:defRPr/>
            </a:pPr>
            <a:fld id="{E12131C2-11A9-4886-927C-84A6075FD7F9}"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AU"/>
          </a:p>
        </p:txBody>
      </p:sp>
      <p:sp>
        <p:nvSpPr>
          <p:cNvPr id="3" name="Rectangle 5"/>
          <p:cNvSpPr>
            <a:spLocks noGrp="1" noChangeArrowheads="1"/>
          </p:cNvSpPr>
          <p:nvPr>
            <p:ph type="sldNum" sz="quarter" idx="11"/>
          </p:nvPr>
        </p:nvSpPr>
        <p:spPr>
          <a:ln/>
        </p:spPr>
        <p:txBody>
          <a:bodyPr/>
          <a:lstStyle>
            <a:lvl1pPr>
              <a:defRPr/>
            </a:lvl1pPr>
          </a:lstStyle>
          <a:p>
            <a:pPr>
              <a:defRPr/>
            </a:pPr>
            <a:fld id="{4CF06E46-521C-4BF9-B032-9C63D9BD926E}"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s-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AU"/>
          </a:p>
        </p:txBody>
      </p:sp>
      <p:sp>
        <p:nvSpPr>
          <p:cNvPr id="6" name="Rectangle 5"/>
          <p:cNvSpPr>
            <a:spLocks noGrp="1" noChangeArrowheads="1"/>
          </p:cNvSpPr>
          <p:nvPr>
            <p:ph type="sldNum" sz="quarter" idx="11"/>
          </p:nvPr>
        </p:nvSpPr>
        <p:spPr>
          <a:ln/>
        </p:spPr>
        <p:txBody>
          <a:bodyPr/>
          <a:lstStyle>
            <a:lvl1pPr>
              <a:defRPr/>
            </a:lvl1pPr>
          </a:lstStyle>
          <a:p>
            <a:pPr>
              <a:defRPr/>
            </a:pPr>
            <a:fld id="{4F6C8542-7848-4A56-B49C-E5BA8526CBC7}"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s-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ms-MY"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AU"/>
          </a:p>
        </p:txBody>
      </p:sp>
      <p:sp>
        <p:nvSpPr>
          <p:cNvPr id="6" name="Rectangle 5"/>
          <p:cNvSpPr>
            <a:spLocks noGrp="1" noChangeArrowheads="1"/>
          </p:cNvSpPr>
          <p:nvPr>
            <p:ph type="sldNum" sz="quarter" idx="11"/>
          </p:nvPr>
        </p:nvSpPr>
        <p:spPr>
          <a:ln/>
        </p:spPr>
        <p:txBody>
          <a:bodyPr/>
          <a:lstStyle>
            <a:lvl1pPr>
              <a:defRPr/>
            </a:lvl1pPr>
          </a:lstStyle>
          <a:p>
            <a:pPr>
              <a:defRPr/>
            </a:pPr>
            <a:fld id="{A76FB0AA-F700-4845-809B-F65DFE789A43}"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9DAF3"/>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2292" name="Rectangle 4"/>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AU"/>
          </a:p>
        </p:txBody>
      </p:sp>
      <p:sp>
        <p:nvSpPr>
          <p:cNvPr id="12293" name="Rectangle 5"/>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18EE7C6D-A2C8-4EAA-8B26-9F19A33F7574}"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4008"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20.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44016" y="692696"/>
            <a:ext cx="7772400" cy="1470025"/>
          </a:xfrm>
        </p:spPr>
        <p:txBody>
          <a:bodyPr/>
          <a:lstStyle/>
          <a:p>
            <a:r>
              <a:rPr lang="en-NZ" dirty="0" smtClean="0"/>
              <a:t/>
            </a:r>
            <a:br>
              <a:rPr lang="en-NZ" dirty="0" smtClean="0"/>
            </a:br>
            <a:r>
              <a:rPr lang="en-NZ" sz="2000" dirty="0" smtClean="0"/>
              <a:t>  </a:t>
            </a:r>
            <a:r>
              <a:rPr lang="en-NZ" dirty="0" smtClean="0"/>
              <a:t/>
            </a:r>
            <a:br>
              <a:rPr lang="en-NZ" dirty="0" smtClean="0"/>
            </a:br>
            <a:r>
              <a:rPr lang="en-NZ" dirty="0" smtClean="0"/>
              <a:t>Mathematical modelling of p53 basal dynamics and DNA damage response</a:t>
            </a:r>
            <a:endParaRPr lang="en-AU" dirty="0" smtClean="0"/>
          </a:p>
        </p:txBody>
      </p:sp>
      <p:sp>
        <p:nvSpPr>
          <p:cNvPr id="3075" name="Rectangle 3"/>
          <p:cNvSpPr>
            <a:spLocks noGrp="1" noChangeArrowheads="1"/>
          </p:cNvSpPr>
          <p:nvPr>
            <p:ph type="subTitle" idx="1"/>
          </p:nvPr>
        </p:nvSpPr>
        <p:spPr>
          <a:xfrm>
            <a:off x="1187624" y="2901032"/>
            <a:ext cx="7489130" cy="2616200"/>
          </a:xfrm>
        </p:spPr>
        <p:txBody>
          <a:bodyPr/>
          <a:lstStyle/>
          <a:p>
            <a:pPr>
              <a:defRPr/>
            </a:pPr>
            <a:r>
              <a:rPr lang="en-NZ" sz="2800" dirty="0" smtClean="0">
                <a:latin typeface="+mj-lt"/>
              </a:rPr>
              <a:t>Student name: Ket Hing Chong</a:t>
            </a:r>
          </a:p>
          <a:p>
            <a:pPr>
              <a:defRPr/>
            </a:pPr>
            <a:endParaRPr lang="en-NZ" sz="2800" dirty="0" smtClean="0">
              <a:latin typeface="+mj-lt"/>
            </a:endParaRPr>
          </a:p>
          <a:p>
            <a:pPr>
              <a:defRPr/>
            </a:pPr>
            <a:r>
              <a:rPr lang="en-NZ" sz="2800" dirty="0" smtClean="0">
                <a:latin typeface="+mj-lt"/>
              </a:rPr>
              <a:t>Supervisors: Prof. Sandhya Samarasinghe</a:t>
            </a:r>
          </a:p>
          <a:p>
            <a:pPr>
              <a:defRPr/>
            </a:pPr>
            <a:r>
              <a:rPr lang="en-NZ" sz="2800" dirty="0" smtClean="0">
                <a:latin typeface="+mj-lt"/>
              </a:rPr>
              <a:t>                     Prof. Don Kulasiri </a:t>
            </a:r>
          </a:p>
        </p:txBody>
      </p:sp>
      <p:pic>
        <p:nvPicPr>
          <p:cNvPr id="3076" name="Picture 4" descr="LU logo colour"/>
          <p:cNvPicPr>
            <a:picLocks noChangeAspect="1" noChangeArrowheads="1"/>
          </p:cNvPicPr>
          <p:nvPr/>
        </p:nvPicPr>
        <p:blipFill>
          <a:blip r:embed="rId3" cstate="print"/>
          <a:srcRect/>
          <a:stretch>
            <a:fillRect/>
          </a:stretch>
        </p:blipFill>
        <p:spPr bwMode="auto">
          <a:xfrm>
            <a:off x="468313" y="5373688"/>
            <a:ext cx="2808287" cy="912812"/>
          </a:xfrm>
          <a:prstGeom prst="rect">
            <a:avLst/>
          </a:prstGeom>
          <a:noFill/>
          <a:ln w="9525">
            <a:noFill/>
            <a:miter lim="800000"/>
            <a:headEnd/>
            <a:tailEnd/>
          </a:ln>
        </p:spPr>
      </p:pic>
      <p:sp>
        <p:nvSpPr>
          <p:cNvPr id="5" name="Title 1"/>
          <p:cNvSpPr txBox="1">
            <a:spLocks/>
          </p:cNvSpPr>
          <p:nvPr/>
        </p:nvSpPr>
        <p:spPr bwMode="auto">
          <a:xfrm>
            <a:off x="3635896" y="5258594"/>
            <a:ext cx="489654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2000" kern="0" dirty="0" smtClean="0"/>
              <a:t>Centre for Advanced Computational Solutions (C-fACS)</a:t>
            </a:r>
            <a:endParaRPr lang="ms-MY" sz="2000" kern="0" dirty="0" smtClean="0"/>
          </a:p>
        </p:txBody>
      </p:sp>
      <p:sp>
        <p:nvSpPr>
          <p:cNvPr id="7"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1</a:t>
            </a:r>
            <a:endParaRPr lang="en-NZ"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39775" y="2636912"/>
            <a:ext cx="3253897" cy="1143000"/>
          </a:xfrm>
        </p:spPr>
        <p:txBody>
          <a:bodyPr/>
          <a:lstStyle/>
          <a:p>
            <a:r>
              <a:rPr lang="en-US" sz="2800" dirty="0" smtClean="0"/>
              <a:t>Results:</a:t>
            </a:r>
            <a:endParaRPr lang="ms-MY" sz="2800" dirty="0" smtClean="0"/>
          </a:p>
        </p:txBody>
      </p:sp>
      <p:sp>
        <p:nvSpPr>
          <p:cNvPr id="19461" name="Rectangle 3"/>
          <p:cNvSpPr txBox="1">
            <a:spLocks noChangeArrowheads="1"/>
          </p:cNvSpPr>
          <p:nvPr/>
        </p:nvSpPr>
        <p:spPr bwMode="auto">
          <a:xfrm>
            <a:off x="6012160" y="2807146"/>
            <a:ext cx="2880320" cy="477838"/>
          </a:xfrm>
          <a:prstGeom prst="rect">
            <a:avLst/>
          </a:prstGeom>
          <a:noFill/>
          <a:ln w="9525">
            <a:noFill/>
            <a:miter lim="800000"/>
            <a:headEnd/>
            <a:tailEnd/>
          </a:ln>
        </p:spPr>
        <p:txBody>
          <a:bodyPr/>
          <a:lstStyle/>
          <a:p>
            <a:pPr>
              <a:spcBef>
                <a:spcPct val="20000"/>
              </a:spcBef>
            </a:pPr>
            <a:r>
              <a:rPr lang="en-NZ" sz="2000" dirty="0"/>
              <a:t>Loewer et al., Cell, 2010</a:t>
            </a:r>
          </a:p>
        </p:txBody>
      </p:sp>
      <p:sp>
        <p:nvSpPr>
          <p:cNvPr id="10" name="Rectangle 3"/>
          <p:cNvSpPr txBox="1">
            <a:spLocks noChangeArrowheads="1"/>
          </p:cNvSpPr>
          <p:nvPr/>
        </p:nvSpPr>
        <p:spPr bwMode="auto">
          <a:xfrm>
            <a:off x="971600" y="3429000"/>
            <a:ext cx="2346417" cy="378384"/>
          </a:xfrm>
          <a:prstGeom prst="rect">
            <a:avLst/>
          </a:prstGeom>
          <a:noFill/>
          <a:ln w="9525">
            <a:noFill/>
            <a:miter lim="800000"/>
            <a:headEnd/>
            <a:tailEnd/>
          </a:ln>
        </p:spPr>
        <p:txBody>
          <a:bodyPr/>
          <a:lstStyle/>
          <a:p>
            <a:pPr>
              <a:spcBef>
                <a:spcPct val="20000"/>
              </a:spcBef>
            </a:pPr>
            <a:r>
              <a:rPr lang="en-NZ" sz="2000" b="1" dirty="0" smtClean="0"/>
              <a:t>Stressed</a:t>
            </a:r>
            <a:endParaRPr lang="en-NZ" sz="2000" b="1" dirty="0"/>
          </a:p>
        </p:txBody>
      </p:sp>
      <p:sp>
        <p:nvSpPr>
          <p:cNvPr id="11" name="Rectangle 3"/>
          <p:cNvSpPr txBox="1">
            <a:spLocks noChangeArrowheads="1"/>
          </p:cNvSpPr>
          <p:nvPr/>
        </p:nvSpPr>
        <p:spPr bwMode="auto">
          <a:xfrm>
            <a:off x="5148064" y="3375773"/>
            <a:ext cx="2346417" cy="378384"/>
          </a:xfrm>
          <a:prstGeom prst="rect">
            <a:avLst/>
          </a:prstGeom>
          <a:noFill/>
          <a:ln w="9525">
            <a:noFill/>
            <a:miter lim="800000"/>
            <a:headEnd/>
            <a:tailEnd/>
          </a:ln>
        </p:spPr>
        <p:txBody>
          <a:bodyPr/>
          <a:lstStyle/>
          <a:p>
            <a:pPr>
              <a:spcBef>
                <a:spcPct val="20000"/>
              </a:spcBef>
            </a:pPr>
            <a:r>
              <a:rPr lang="en-NZ" sz="2000" b="1" dirty="0"/>
              <a:t>n</a:t>
            </a:r>
            <a:r>
              <a:rPr lang="en-NZ" sz="2000" b="1" dirty="0" smtClean="0"/>
              <a:t>on-stressed</a:t>
            </a:r>
            <a:endParaRPr lang="en-NZ" sz="2000" b="1"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1953" y="908993"/>
            <a:ext cx="2528399" cy="1898153"/>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9632" y="931235"/>
            <a:ext cx="2592288" cy="1947919"/>
          </a:xfrm>
          <a:prstGeom prst="rect">
            <a:avLst/>
          </a:prstGeom>
        </p:spPr>
      </p:pic>
      <p:sp>
        <p:nvSpPr>
          <p:cNvPr id="17" name="Rounded Rectangle 16"/>
          <p:cNvSpPr/>
          <p:nvPr/>
        </p:nvSpPr>
        <p:spPr bwMode="auto">
          <a:xfrm>
            <a:off x="899592" y="332656"/>
            <a:ext cx="1581912" cy="50405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2400" b="0" i="0" u="none" strike="noStrike" cap="none" normalizeH="0" baseline="0" dirty="0" smtClean="0">
                <a:ln>
                  <a:noFill/>
                </a:ln>
                <a:solidFill>
                  <a:schemeClr val="tx1"/>
                </a:solidFill>
                <a:effectLst/>
                <a:latin typeface="Times New Roman" charset="0"/>
              </a:rPr>
              <a:t>Problem</a:t>
            </a:r>
            <a:r>
              <a:rPr kumimoji="0" lang="en-NZ" sz="2400" b="0" i="0" u="none" strike="noStrike" cap="none" normalizeH="0" dirty="0" smtClean="0">
                <a:ln>
                  <a:noFill/>
                </a:ln>
                <a:solidFill>
                  <a:schemeClr val="tx1"/>
                </a:solidFill>
                <a:effectLst/>
                <a:latin typeface="Times New Roman" charset="0"/>
              </a:rPr>
              <a:t> </a:t>
            </a:r>
            <a:r>
              <a:rPr kumimoji="0" lang="en-NZ" sz="2400" b="0" i="0" u="none" strike="noStrike" cap="none" normalizeH="0" baseline="0" dirty="0" smtClean="0">
                <a:ln>
                  <a:noFill/>
                </a:ln>
                <a:solidFill>
                  <a:schemeClr val="tx1"/>
                </a:solidFill>
                <a:effectLst/>
                <a:latin typeface="Times New Roman" charset="0"/>
              </a:rPr>
              <a:t>2</a:t>
            </a:r>
          </a:p>
        </p:txBody>
      </p:sp>
      <p:sp>
        <p:nvSpPr>
          <p:cNvPr id="20" name="Rectangle 2"/>
          <p:cNvSpPr txBox="1">
            <a:spLocks noChangeArrowheads="1"/>
          </p:cNvSpPr>
          <p:nvPr/>
        </p:nvSpPr>
        <p:spPr bwMode="auto">
          <a:xfrm>
            <a:off x="1203425" y="6093296"/>
            <a:ext cx="2520281"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p21 was induced</a:t>
            </a:r>
            <a:endParaRPr lang="en-AU" sz="1800" dirty="0" smtClean="0"/>
          </a:p>
        </p:txBody>
      </p:sp>
      <p:sp>
        <p:nvSpPr>
          <p:cNvPr id="21" name="Rectangle 2"/>
          <p:cNvSpPr txBox="1">
            <a:spLocks noChangeArrowheads="1"/>
          </p:cNvSpPr>
          <p:nvPr/>
        </p:nvSpPr>
        <p:spPr bwMode="auto">
          <a:xfrm>
            <a:off x="5292079" y="6093296"/>
            <a:ext cx="3312369"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a:t>p</a:t>
            </a:r>
            <a:r>
              <a:rPr lang="en-NZ" sz="1800" dirty="0" smtClean="0"/>
              <a:t>21 stayed at basal levels</a:t>
            </a:r>
            <a:endParaRPr lang="en-AU" sz="1800" dirty="0" smtClean="0"/>
          </a:p>
        </p:txBody>
      </p:sp>
      <p:sp>
        <p:nvSpPr>
          <p:cNvPr id="16" name="Rectangle 3"/>
          <p:cNvSpPr txBox="1">
            <a:spLocks noChangeArrowheads="1"/>
          </p:cNvSpPr>
          <p:nvPr/>
        </p:nvSpPr>
        <p:spPr bwMode="auto">
          <a:xfrm>
            <a:off x="8748464" y="6525344"/>
            <a:ext cx="648072" cy="477837"/>
          </a:xfrm>
          <a:prstGeom prst="rect">
            <a:avLst/>
          </a:prstGeom>
          <a:noFill/>
          <a:ln w="9525">
            <a:noFill/>
            <a:miter lim="800000"/>
            <a:headEnd/>
            <a:tailEnd/>
          </a:ln>
        </p:spPr>
        <p:txBody>
          <a:bodyPr/>
          <a:lstStyle/>
          <a:p>
            <a:pPr>
              <a:spcBef>
                <a:spcPct val="20000"/>
              </a:spcBef>
            </a:pPr>
            <a:r>
              <a:rPr lang="en-NZ" sz="2000" dirty="0" smtClean="0"/>
              <a:t>10</a:t>
            </a:r>
            <a:endParaRPr lang="en-NZ" sz="20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714" y="3825312"/>
            <a:ext cx="3220020" cy="2412000"/>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40412" y="3861048"/>
            <a:ext cx="3220020" cy="241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908720"/>
            <a:ext cx="8783960" cy="4772550"/>
          </a:xfrm>
          <a:prstGeom prst="rect">
            <a:avLst/>
          </a:prstGeom>
        </p:spPr>
      </p:pic>
      <p:sp>
        <p:nvSpPr>
          <p:cNvPr id="3" name="Oval 2"/>
          <p:cNvSpPr/>
          <p:nvPr/>
        </p:nvSpPr>
        <p:spPr bwMode="auto">
          <a:xfrm>
            <a:off x="3779912" y="5445224"/>
            <a:ext cx="504056" cy="432048"/>
          </a:xfrm>
          <a:prstGeom prst="ellipse">
            <a:avLst/>
          </a:prstGeom>
          <a:noFill/>
          <a:ln w="25400" cap="flat" cmpd="sng" algn="ctr">
            <a:solidFill>
              <a:srgbClr val="7030A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1" i="0" u="none" strike="noStrike" cap="none" normalizeH="0" baseline="0" dirty="0" smtClean="0">
                <a:ln>
                  <a:noFill/>
                </a:ln>
                <a:solidFill>
                  <a:schemeClr val="tx1"/>
                </a:solidFill>
                <a:effectLst/>
                <a:latin typeface="Times New Roman" charset="0"/>
              </a:rPr>
              <a:t>32</a:t>
            </a:r>
          </a:p>
        </p:txBody>
      </p:sp>
      <p:sp>
        <p:nvSpPr>
          <p:cNvPr id="8" name="Oval 7"/>
          <p:cNvSpPr/>
          <p:nvPr/>
        </p:nvSpPr>
        <p:spPr bwMode="auto">
          <a:xfrm>
            <a:off x="2699792" y="5445224"/>
            <a:ext cx="504056" cy="432048"/>
          </a:xfrm>
          <a:prstGeom prst="ellipse">
            <a:avLst/>
          </a:prstGeom>
          <a:noFill/>
          <a:ln w="25400" cap="flat" cmpd="sng" algn="ctr">
            <a:solidFill>
              <a:srgbClr val="7030A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1" i="0" u="none" strike="noStrike" cap="none" normalizeH="0" baseline="0" dirty="0" smtClean="0">
                <a:ln>
                  <a:noFill/>
                </a:ln>
                <a:solidFill>
                  <a:schemeClr val="tx1"/>
                </a:solidFill>
                <a:effectLst/>
                <a:latin typeface="Times New Roman" charset="0"/>
              </a:rPr>
              <a:t>19</a:t>
            </a:r>
          </a:p>
        </p:txBody>
      </p:sp>
      <p:sp>
        <p:nvSpPr>
          <p:cNvPr id="9" name="Oval 8"/>
          <p:cNvSpPr/>
          <p:nvPr/>
        </p:nvSpPr>
        <p:spPr bwMode="auto">
          <a:xfrm>
            <a:off x="6948264" y="5445224"/>
            <a:ext cx="504056" cy="432048"/>
          </a:xfrm>
          <a:prstGeom prst="ellipse">
            <a:avLst/>
          </a:prstGeom>
          <a:noFill/>
          <a:ln w="25400" cap="flat" cmpd="sng" algn="ctr">
            <a:solidFill>
              <a:srgbClr val="7030A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1" i="0" u="none" strike="noStrike" cap="none" normalizeH="0" baseline="0" dirty="0" smtClean="0">
                <a:ln>
                  <a:noFill/>
                </a:ln>
                <a:solidFill>
                  <a:schemeClr val="tx1"/>
                </a:solidFill>
                <a:effectLst/>
                <a:latin typeface="Times New Roman" charset="0"/>
              </a:rPr>
              <a:t>69</a:t>
            </a:r>
          </a:p>
        </p:txBody>
      </p:sp>
      <p:sp>
        <p:nvSpPr>
          <p:cNvPr id="10" name="Oval 9"/>
          <p:cNvSpPr/>
          <p:nvPr/>
        </p:nvSpPr>
        <p:spPr bwMode="auto">
          <a:xfrm>
            <a:off x="5220072" y="5445224"/>
            <a:ext cx="504056" cy="432048"/>
          </a:xfrm>
          <a:prstGeom prst="ellipse">
            <a:avLst/>
          </a:prstGeom>
          <a:noFill/>
          <a:ln w="25400" cap="flat" cmpd="sng" algn="ctr">
            <a:solidFill>
              <a:srgbClr val="7030A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1" i="0" u="none" strike="noStrike" cap="none" normalizeH="0" baseline="0" dirty="0" smtClean="0">
                <a:ln>
                  <a:noFill/>
                </a:ln>
                <a:solidFill>
                  <a:schemeClr val="tx1"/>
                </a:solidFill>
                <a:effectLst/>
                <a:latin typeface="Times New Roman" charset="0"/>
              </a:rPr>
              <a:t>49</a:t>
            </a:r>
          </a:p>
        </p:txBody>
      </p:sp>
      <p:sp>
        <p:nvSpPr>
          <p:cNvPr id="11" name="Rectangle 2"/>
          <p:cNvSpPr txBox="1">
            <a:spLocks noChangeArrowheads="1"/>
          </p:cNvSpPr>
          <p:nvPr/>
        </p:nvSpPr>
        <p:spPr bwMode="auto">
          <a:xfrm>
            <a:off x="1619671" y="5949280"/>
            <a:ext cx="1584177" cy="720080"/>
          </a:xfrm>
          <a:prstGeom prst="rect">
            <a:avLst/>
          </a:prstGeom>
          <a:noFill/>
          <a:ln w="22225">
            <a:solidFill>
              <a:srgbClr val="7030A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mRNA degradation rate</a:t>
            </a:r>
            <a:endParaRPr lang="en-AU" sz="1600" dirty="0" smtClean="0"/>
          </a:p>
        </p:txBody>
      </p:sp>
      <p:sp>
        <p:nvSpPr>
          <p:cNvPr id="12" name="Rectangle 2"/>
          <p:cNvSpPr txBox="1">
            <a:spLocks noChangeArrowheads="1"/>
          </p:cNvSpPr>
          <p:nvPr/>
        </p:nvSpPr>
        <p:spPr bwMode="auto">
          <a:xfrm>
            <a:off x="3491879" y="5949280"/>
            <a:ext cx="1584177" cy="720080"/>
          </a:xfrm>
          <a:prstGeom prst="rect">
            <a:avLst/>
          </a:prstGeom>
          <a:noFill/>
          <a:ln w="22225">
            <a:solidFill>
              <a:srgbClr val="7030A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protein degradation rate</a:t>
            </a:r>
            <a:endParaRPr lang="en-AU" sz="1600" dirty="0" smtClean="0"/>
          </a:p>
        </p:txBody>
      </p:sp>
      <p:sp>
        <p:nvSpPr>
          <p:cNvPr id="13" name="Rectangle 2"/>
          <p:cNvSpPr txBox="1">
            <a:spLocks noChangeArrowheads="1"/>
          </p:cNvSpPr>
          <p:nvPr/>
        </p:nvSpPr>
        <p:spPr bwMode="auto">
          <a:xfrm>
            <a:off x="5220071" y="5949280"/>
            <a:ext cx="1584177" cy="720080"/>
          </a:xfrm>
          <a:prstGeom prst="rect">
            <a:avLst/>
          </a:prstGeom>
          <a:noFill/>
          <a:ln w="22225">
            <a:solidFill>
              <a:srgbClr val="7030A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ATM auto-activation rate</a:t>
            </a:r>
            <a:endParaRPr lang="en-AU" sz="1600" dirty="0" smtClean="0"/>
          </a:p>
        </p:txBody>
      </p:sp>
      <p:sp>
        <p:nvSpPr>
          <p:cNvPr id="14" name="Rectangle 2"/>
          <p:cNvSpPr txBox="1">
            <a:spLocks noChangeArrowheads="1"/>
          </p:cNvSpPr>
          <p:nvPr/>
        </p:nvSpPr>
        <p:spPr bwMode="auto">
          <a:xfrm>
            <a:off x="7020271" y="5949280"/>
            <a:ext cx="1584177" cy="720080"/>
          </a:xfrm>
          <a:prstGeom prst="rect">
            <a:avLst/>
          </a:prstGeom>
          <a:noFill/>
          <a:ln w="22225">
            <a:solidFill>
              <a:srgbClr val="7030A0"/>
            </a:solid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transcription delay</a:t>
            </a:r>
            <a:endParaRPr lang="en-AU" sz="1600" dirty="0" smtClean="0"/>
          </a:p>
        </p:txBody>
      </p:sp>
      <p:sp>
        <p:nvSpPr>
          <p:cNvPr id="18" name="Title 1"/>
          <p:cNvSpPr txBox="1">
            <a:spLocks/>
          </p:cNvSpPr>
          <p:nvPr/>
        </p:nvSpPr>
        <p:spPr bwMode="auto">
          <a:xfrm>
            <a:off x="827584" y="-27384"/>
            <a:ext cx="691276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2800" kern="0" dirty="0" smtClean="0"/>
              <a:t>Local Parameter sensitivity analysis </a:t>
            </a:r>
            <a:endParaRPr lang="ms-MY" sz="2800" kern="0" dirty="0" smtClean="0"/>
          </a:p>
        </p:txBody>
      </p:sp>
      <p:sp>
        <p:nvSpPr>
          <p:cNvPr id="19" name="Rectangle 2"/>
          <p:cNvSpPr txBox="1">
            <a:spLocks noChangeArrowheads="1"/>
          </p:cNvSpPr>
          <p:nvPr/>
        </p:nvSpPr>
        <p:spPr bwMode="auto">
          <a:xfrm>
            <a:off x="1403648" y="692696"/>
            <a:ext cx="4551164"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Nominal parameter period: 5.8 hours</a:t>
            </a:r>
            <a:endParaRPr lang="en-AU" sz="1800" dirty="0" smtClean="0"/>
          </a:p>
        </p:txBody>
      </p:sp>
      <p:sp>
        <p:nvSpPr>
          <p:cNvPr id="20" name="Rectangle 2"/>
          <p:cNvSpPr txBox="1">
            <a:spLocks noChangeArrowheads="1"/>
          </p:cNvSpPr>
          <p:nvPr/>
        </p:nvSpPr>
        <p:spPr bwMode="auto">
          <a:xfrm>
            <a:off x="5652120" y="692696"/>
            <a:ext cx="2843809"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(Experiments 4-7 hours)</a:t>
            </a:r>
            <a:endParaRPr lang="en-AU" sz="1800" dirty="0" smtClean="0"/>
          </a:p>
        </p:txBody>
      </p:sp>
      <p:sp>
        <p:nvSpPr>
          <p:cNvPr id="15" name="Rectangle 3"/>
          <p:cNvSpPr txBox="1">
            <a:spLocks noChangeArrowheads="1"/>
          </p:cNvSpPr>
          <p:nvPr/>
        </p:nvSpPr>
        <p:spPr bwMode="auto">
          <a:xfrm>
            <a:off x="8748464" y="6525344"/>
            <a:ext cx="576064" cy="477837"/>
          </a:xfrm>
          <a:prstGeom prst="rect">
            <a:avLst/>
          </a:prstGeom>
          <a:noFill/>
          <a:ln w="9525">
            <a:noFill/>
            <a:miter lim="800000"/>
            <a:headEnd/>
            <a:tailEnd/>
          </a:ln>
        </p:spPr>
        <p:txBody>
          <a:bodyPr/>
          <a:lstStyle/>
          <a:p>
            <a:pPr>
              <a:spcBef>
                <a:spcPct val="20000"/>
              </a:spcBef>
            </a:pPr>
            <a:r>
              <a:rPr lang="en-NZ" sz="2000" dirty="0" smtClean="0"/>
              <a:t>11</a:t>
            </a:r>
            <a:endParaRPr lang="en-NZ" sz="2000" dirty="0"/>
          </a:p>
        </p:txBody>
      </p:sp>
    </p:spTree>
    <p:extLst>
      <p:ext uri="{BB962C8B-B14F-4D97-AF65-F5344CB8AC3E}">
        <p14:creationId xmlns:p14="http://schemas.microsoft.com/office/powerpoint/2010/main" val="355917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827584" y="-27384"/>
            <a:ext cx="756084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2400" kern="0" dirty="0" smtClean="0"/>
              <a:t>Model predictions: 3 targets in reactivating p53 </a:t>
            </a:r>
            <a:endParaRPr lang="ms-MY" sz="2400" kern="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400" y="873336"/>
            <a:ext cx="7209000" cy="5400000"/>
          </a:xfrm>
          <a:prstGeom prst="rect">
            <a:avLst/>
          </a:prstGeom>
        </p:spPr>
      </p:pic>
      <p:sp>
        <p:nvSpPr>
          <p:cNvPr id="11" name="Rectangle 10"/>
          <p:cNvSpPr/>
          <p:nvPr/>
        </p:nvSpPr>
        <p:spPr bwMode="auto">
          <a:xfrm>
            <a:off x="5220072" y="3933056"/>
            <a:ext cx="1296144" cy="1008112"/>
          </a:xfrm>
          <a:prstGeom prst="rect">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2400" b="0" i="0" u="none" strike="noStrike" cap="none" normalizeH="0" baseline="0" smtClean="0">
              <a:ln>
                <a:noFill/>
              </a:ln>
              <a:solidFill>
                <a:schemeClr val="tx1"/>
              </a:solidFill>
              <a:effectLst/>
              <a:latin typeface="Times New Roman" charset="0"/>
            </a:endParaRPr>
          </a:p>
        </p:txBody>
      </p:sp>
      <p:sp>
        <p:nvSpPr>
          <p:cNvPr id="13" name="Rectangle 2"/>
          <p:cNvSpPr txBox="1">
            <a:spLocks noChangeArrowheads="1"/>
          </p:cNvSpPr>
          <p:nvPr/>
        </p:nvSpPr>
        <p:spPr bwMode="auto">
          <a:xfrm>
            <a:off x="5436096" y="6165304"/>
            <a:ext cx="3132349"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mRNA degradation rate</a:t>
            </a:r>
            <a:endParaRPr lang="en-AU" sz="1600" dirty="0" smtClean="0"/>
          </a:p>
        </p:txBody>
      </p:sp>
      <p:sp>
        <p:nvSpPr>
          <p:cNvPr id="15" name="Oval 14"/>
          <p:cNvSpPr/>
          <p:nvPr/>
        </p:nvSpPr>
        <p:spPr bwMode="auto">
          <a:xfrm>
            <a:off x="4932040" y="6309320"/>
            <a:ext cx="504056" cy="4320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0" i="0" u="none" strike="noStrike" cap="none" normalizeH="0" baseline="0" dirty="0" smtClean="0">
                <a:ln>
                  <a:solidFill>
                    <a:srgbClr val="FF0000"/>
                  </a:solidFill>
                </a:ln>
                <a:solidFill>
                  <a:srgbClr val="FF0000"/>
                </a:solidFill>
                <a:effectLst/>
                <a:latin typeface="Times New Roman" charset="0"/>
              </a:rPr>
              <a:t>19</a:t>
            </a:r>
          </a:p>
        </p:txBody>
      </p:sp>
      <p:sp>
        <p:nvSpPr>
          <p:cNvPr id="8" name="Rectangle 2"/>
          <p:cNvSpPr txBox="1">
            <a:spLocks noChangeArrowheads="1"/>
          </p:cNvSpPr>
          <p:nvPr/>
        </p:nvSpPr>
        <p:spPr bwMode="auto">
          <a:xfrm>
            <a:off x="7632339" y="4077072"/>
            <a:ext cx="1404157"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a:solidFill>
                  <a:srgbClr val="FF0000"/>
                </a:solidFill>
              </a:rPr>
              <a:t>p</a:t>
            </a:r>
            <a:r>
              <a:rPr lang="en-NZ" sz="1600" dirty="0" smtClean="0">
                <a:solidFill>
                  <a:srgbClr val="FF0000"/>
                </a:solidFill>
              </a:rPr>
              <a:t>53 oscillations</a:t>
            </a:r>
          </a:p>
          <a:p>
            <a:r>
              <a:rPr lang="en-NZ" sz="1600" dirty="0" smtClean="0">
                <a:solidFill>
                  <a:srgbClr val="FF0000"/>
                </a:solidFill>
              </a:rPr>
              <a:t> are lost</a:t>
            </a:r>
            <a:endParaRPr lang="en-AU" sz="1600" dirty="0" smtClean="0">
              <a:solidFill>
                <a:srgbClr val="FF0000"/>
              </a:solidFill>
            </a:endParaRPr>
          </a:p>
        </p:txBody>
      </p:sp>
      <p:sp>
        <p:nvSpPr>
          <p:cNvPr id="9" name="Rectangle 3"/>
          <p:cNvSpPr txBox="1">
            <a:spLocks noChangeArrowheads="1"/>
          </p:cNvSpPr>
          <p:nvPr/>
        </p:nvSpPr>
        <p:spPr bwMode="auto">
          <a:xfrm>
            <a:off x="8748464" y="6525344"/>
            <a:ext cx="576064" cy="477837"/>
          </a:xfrm>
          <a:prstGeom prst="rect">
            <a:avLst/>
          </a:prstGeom>
          <a:noFill/>
          <a:ln w="9525">
            <a:noFill/>
            <a:miter lim="800000"/>
            <a:headEnd/>
            <a:tailEnd/>
          </a:ln>
        </p:spPr>
        <p:txBody>
          <a:bodyPr/>
          <a:lstStyle/>
          <a:p>
            <a:pPr>
              <a:spcBef>
                <a:spcPct val="20000"/>
              </a:spcBef>
            </a:pPr>
            <a:r>
              <a:rPr lang="en-NZ" sz="2000" dirty="0" smtClean="0"/>
              <a:t>12</a:t>
            </a:r>
            <a:endParaRPr lang="en-NZ" sz="2000" dirty="0"/>
          </a:p>
        </p:txBody>
      </p:sp>
    </p:spTree>
    <p:extLst>
      <p:ext uri="{BB962C8B-B14F-4D97-AF65-F5344CB8AC3E}">
        <p14:creationId xmlns:p14="http://schemas.microsoft.com/office/powerpoint/2010/main" val="192043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5"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txBox="1">
            <a:spLocks noChangeArrowheads="1"/>
          </p:cNvSpPr>
          <p:nvPr/>
        </p:nvSpPr>
        <p:spPr bwMode="auto">
          <a:xfrm>
            <a:off x="5544107" y="6165304"/>
            <a:ext cx="3132349"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ATM auto-activation rate</a:t>
            </a:r>
            <a:endParaRPr lang="en-AU" sz="1600"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400" y="836712"/>
            <a:ext cx="7209000" cy="5400000"/>
          </a:xfrm>
          <a:prstGeom prst="rect">
            <a:avLst/>
          </a:prstGeom>
        </p:spPr>
      </p:pic>
      <p:sp>
        <p:nvSpPr>
          <p:cNvPr id="8" name="Rectangle 7"/>
          <p:cNvSpPr/>
          <p:nvPr/>
        </p:nvSpPr>
        <p:spPr bwMode="auto">
          <a:xfrm>
            <a:off x="5209734" y="4869160"/>
            <a:ext cx="1296144" cy="1008112"/>
          </a:xfrm>
          <a:prstGeom prst="rect">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2400" b="0" i="0" u="none" strike="noStrike" cap="none" normalizeH="0" baseline="0" smtClean="0">
              <a:ln>
                <a:noFill/>
              </a:ln>
              <a:solidFill>
                <a:schemeClr val="tx1"/>
              </a:solidFill>
              <a:effectLst/>
              <a:latin typeface="Times New Roman" charset="0"/>
            </a:endParaRPr>
          </a:p>
        </p:txBody>
      </p:sp>
      <p:sp>
        <p:nvSpPr>
          <p:cNvPr id="9" name="Rectangle 8"/>
          <p:cNvSpPr/>
          <p:nvPr/>
        </p:nvSpPr>
        <p:spPr bwMode="auto">
          <a:xfrm>
            <a:off x="2833470" y="2060848"/>
            <a:ext cx="1296144" cy="1008112"/>
          </a:xfrm>
          <a:prstGeom prst="rect">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NZ" sz="2400" b="0" i="0" u="none" strike="noStrike" cap="none" normalizeH="0" baseline="0" smtClean="0">
              <a:ln>
                <a:noFill/>
              </a:ln>
              <a:solidFill>
                <a:schemeClr val="tx1"/>
              </a:solidFill>
              <a:effectLst/>
              <a:latin typeface="Times New Roman" charset="0"/>
            </a:endParaRPr>
          </a:p>
        </p:txBody>
      </p:sp>
      <p:sp>
        <p:nvSpPr>
          <p:cNvPr id="10" name="Oval 9"/>
          <p:cNvSpPr/>
          <p:nvPr/>
        </p:nvSpPr>
        <p:spPr bwMode="auto">
          <a:xfrm>
            <a:off x="1043608" y="6276969"/>
            <a:ext cx="504056" cy="4320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NZ" sz="1200" dirty="0" smtClean="0">
                <a:ln>
                  <a:solidFill>
                    <a:srgbClr val="FF0000"/>
                  </a:solidFill>
                </a:ln>
                <a:solidFill>
                  <a:srgbClr val="FF0000"/>
                </a:solidFill>
                <a:latin typeface="Times New Roman" charset="0"/>
              </a:rPr>
              <a:t>32</a:t>
            </a:r>
            <a:endParaRPr kumimoji="0" lang="en-NZ" sz="1200" b="0" i="0" u="none" strike="noStrike" cap="none" normalizeH="0" baseline="0" dirty="0" smtClean="0">
              <a:ln>
                <a:solidFill>
                  <a:srgbClr val="FF0000"/>
                </a:solidFill>
              </a:ln>
              <a:solidFill>
                <a:srgbClr val="FF0000"/>
              </a:solidFill>
              <a:effectLst/>
              <a:latin typeface="Times New Roman" charset="0"/>
            </a:endParaRPr>
          </a:p>
        </p:txBody>
      </p:sp>
      <p:sp>
        <p:nvSpPr>
          <p:cNvPr id="12" name="Oval 11"/>
          <p:cNvSpPr/>
          <p:nvPr/>
        </p:nvSpPr>
        <p:spPr bwMode="auto">
          <a:xfrm>
            <a:off x="5076056" y="6309320"/>
            <a:ext cx="504056" cy="4320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0" i="0" u="none" strike="noStrike" cap="none" normalizeH="0" baseline="0" dirty="0" smtClean="0">
                <a:ln>
                  <a:solidFill>
                    <a:srgbClr val="FF0000"/>
                  </a:solidFill>
                </a:ln>
                <a:solidFill>
                  <a:srgbClr val="FF0000"/>
                </a:solidFill>
                <a:effectLst/>
                <a:latin typeface="Times New Roman" charset="0"/>
              </a:rPr>
              <a:t>49</a:t>
            </a:r>
          </a:p>
        </p:txBody>
      </p:sp>
      <p:sp>
        <p:nvSpPr>
          <p:cNvPr id="14" name="Rectangle 2"/>
          <p:cNvSpPr txBox="1">
            <a:spLocks noChangeArrowheads="1"/>
          </p:cNvSpPr>
          <p:nvPr/>
        </p:nvSpPr>
        <p:spPr bwMode="auto">
          <a:xfrm>
            <a:off x="1511659" y="6165304"/>
            <a:ext cx="3132349"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protein degradation rate</a:t>
            </a:r>
            <a:endParaRPr lang="en-AU" sz="1600" dirty="0" smtClean="0"/>
          </a:p>
        </p:txBody>
      </p:sp>
      <p:sp>
        <p:nvSpPr>
          <p:cNvPr id="11" name="Title 1"/>
          <p:cNvSpPr txBox="1">
            <a:spLocks/>
          </p:cNvSpPr>
          <p:nvPr/>
        </p:nvSpPr>
        <p:spPr bwMode="auto">
          <a:xfrm>
            <a:off x="827584" y="-27384"/>
            <a:ext cx="82089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2400" kern="0" dirty="0" smtClean="0"/>
              <a:t>Model predictions: 3 targets in reactivating p53 (cont.)</a:t>
            </a:r>
            <a:endParaRPr lang="ms-MY" sz="2400" kern="0" dirty="0" smtClean="0"/>
          </a:p>
        </p:txBody>
      </p:sp>
      <p:sp>
        <p:nvSpPr>
          <p:cNvPr id="15" name="Rectangle 2"/>
          <p:cNvSpPr txBox="1">
            <a:spLocks noChangeArrowheads="1"/>
          </p:cNvSpPr>
          <p:nvPr/>
        </p:nvSpPr>
        <p:spPr bwMode="auto">
          <a:xfrm>
            <a:off x="7632339" y="2204864"/>
            <a:ext cx="1404157"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a:solidFill>
                  <a:srgbClr val="FF0000"/>
                </a:solidFill>
              </a:rPr>
              <a:t>p</a:t>
            </a:r>
            <a:r>
              <a:rPr lang="en-NZ" sz="1600" dirty="0" smtClean="0">
                <a:solidFill>
                  <a:srgbClr val="FF0000"/>
                </a:solidFill>
              </a:rPr>
              <a:t>53 </a:t>
            </a:r>
            <a:r>
              <a:rPr lang="en-NZ" sz="1600" dirty="0">
                <a:solidFill>
                  <a:srgbClr val="FF0000"/>
                </a:solidFill>
              </a:rPr>
              <a:t>oscillations</a:t>
            </a:r>
          </a:p>
          <a:p>
            <a:r>
              <a:rPr lang="en-NZ" sz="1600" dirty="0" smtClean="0">
                <a:solidFill>
                  <a:srgbClr val="FF0000"/>
                </a:solidFill>
              </a:rPr>
              <a:t> are lost</a:t>
            </a:r>
            <a:endParaRPr lang="en-AU" sz="1600" dirty="0" smtClean="0">
              <a:solidFill>
                <a:srgbClr val="FF0000"/>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2996952"/>
            <a:ext cx="2419381" cy="3000379"/>
          </a:xfrm>
          <a:prstGeom prst="rect">
            <a:avLst/>
          </a:prstGeom>
          <a:ln>
            <a:solidFill>
              <a:schemeClr val="accent2">
                <a:lumMod val="60000"/>
                <a:lumOff val="40000"/>
              </a:schemeClr>
            </a:solidFill>
          </a:ln>
        </p:spPr>
      </p:pic>
      <p:sp>
        <p:nvSpPr>
          <p:cNvPr id="16" name="Rectangle 3"/>
          <p:cNvSpPr txBox="1">
            <a:spLocks noChangeArrowheads="1"/>
          </p:cNvSpPr>
          <p:nvPr/>
        </p:nvSpPr>
        <p:spPr bwMode="auto">
          <a:xfrm>
            <a:off x="8748464" y="6525344"/>
            <a:ext cx="576064" cy="477837"/>
          </a:xfrm>
          <a:prstGeom prst="rect">
            <a:avLst/>
          </a:prstGeom>
          <a:noFill/>
          <a:ln w="9525">
            <a:noFill/>
            <a:miter lim="800000"/>
            <a:headEnd/>
            <a:tailEnd/>
          </a:ln>
        </p:spPr>
        <p:txBody>
          <a:bodyPr/>
          <a:lstStyle/>
          <a:p>
            <a:pPr>
              <a:spcBef>
                <a:spcPct val="20000"/>
              </a:spcBef>
            </a:pPr>
            <a:r>
              <a:rPr lang="en-NZ" sz="2000" dirty="0" smtClean="0"/>
              <a:t>13</a:t>
            </a:r>
            <a:endParaRPr lang="en-NZ" sz="2000" dirty="0"/>
          </a:p>
        </p:txBody>
      </p:sp>
    </p:spTree>
    <p:extLst>
      <p:ext uri="{BB962C8B-B14F-4D97-AF65-F5344CB8AC3E}">
        <p14:creationId xmlns:p14="http://schemas.microsoft.com/office/powerpoint/2010/main" val="54412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1340768"/>
            <a:ext cx="2880320" cy="720080"/>
          </a:xfrm>
        </p:spPr>
        <p:txBody>
          <a:bodyPr/>
          <a:lstStyle/>
          <a:p>
            <a:r>
              <a:rPr lang="en-NZ" sz="2600" dirty="0" smtClean="0"/>
              <a:t>Results:</a:t>
            </a:r>
            <a:endParaRPr lang="en-AU" sz="2600" dirty="0" smtClean="0"/>
          </a:p>
        </p:txBody>
      </p:sp>
      <p:sp>
        <p:nvSpPr>
          <p:cNvPr id="7171" name="Rectangle 3"/>
          <p:cNvSpPr>
            <a:spLocks noGrp="1" noChangeArrowheads="1"/>
          </p:cNvSpPr>
          <p:nvPr>
            <p:ph type="body" idx="1"/>
          </p:nvPr>
        </p:nvSpPr>
        <p:spPr>
          <a:xfrm>
            <a:off x="740640" y="1916831"/>
            <a:ext cx="7772400" cy="1152129"/>
          </a:xfrm>
        </p:spPr>
        <p:txBody>
          <a:bodyPr/>
          <a:lstStyle/>
          <a:p>
            <a:r>
              <a:rPr lang="en-NZ" sz="2800" dirty="0" smtClean="0"/>
              <a:t>Our model simulation results were consistent with the experimental findings</a:t>
            </a:r>
          </a:p>
        </p:txBody>
      </p:sp>
      <p:sp>
        <p:nvSpPr>
          <p:cNvPr id="4" name="Rectangle 2"/>
          <p:cNvSpPr txBox="1">
            <a:spLocks noChangeArrowheads="1"/>
          </p:cNvSpPr>
          <p:nvPr/>
        </p:nvSpPr>
        <p:spPr bwMode="auto">
          <a:xfrm>
            <a:off x="755650" y="-243408"/>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4400" dirty="0" smtClean="0"/>
              <a:t>  </a:t>
            </a:r>
            <a:br>
              <a:rPr lang="en-NZ" sz="4400" dirty="0" smtClean="0"/>
            </a:br>
            <a:r>
              <a:rPr lang="en-NZ" sz="4400" dirty="0" smtClean="0"/>
              <a:t>Summary</a:t>
            </a:r>
            <a:endParaRPr lang="en-AU" sz="4400" dirty="0" smtClean="0"/>
          </a:p>
        </p:txBody>
      </p:sp>
      <p:sp>
        <p:nvSpPr>
          <p:cNvPr id="5" name="Rectangle 2"/>
          <p:cNvSpPr txBox="1">
            <a:spLocks noChangeArrowheads="1"/>
          </p:cNvSpPr>
          <p:nvPr/>
        </p:nvSpPr>
        <p:spPr bwMode="auto">
          <a:xfrm>
            <a:off x="755650" y="2852936"/>
            <a:ext cx="288032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2600" dirty="0" smtClean="0"/>
              <a:t>Contribution:</a:t>
            </a:r>
            <a:endParaRPr lang="en-AU" sz="2600" dirty="0" smtClean="0"/>
          </a:p>
        </p:txBody>
      </p:sp>
      <p:sp>
        <p:nvSpPr>
          <p:cNvPr id="6" name="Rectangle 3"/>
          <p:cNvSpPr txBox="1">
            <a:spLocks noChangeArrowheads="1"/>
          </p:cNvSpPr>
          <p:nvPr/>
        </p:nvSpPr>
        <p:spPr bwMode="auto">
          <a:xfrm>
            <a:off x="789119" y="3501008"/>
            <a:ext cx="7772400" cy="17281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NZ" sz="2800" dirty="0" smtClean="0"/>
              <a:t>The model advances our understanding of the mechanisms underlying p53 regulation </a:t>
            </a:r>
          </a:p>
          <a:p>
            <a:r>
              <a:rPr lang="en-NZ" sz="2800" dirty="0" smtClean="0"/>
              <a:t>3 targets to modulate p53 oscillations and function</a:t>
            </a:r>
          </a:p>
        </p:txBody>
      </p:sp>
      <p:sp>
        <p:nvSpPr>
          <p:cNvPr id="7" name="Rectangle 2"/>
          <p:cNvSpPr txBox="1">
            <a:spLocks noChangeArrowheads="1"/>
          </p:cNvSpPr>
          <p:nvPr/>
        </p:nvSpPr>
        <p:spPr bwMode="auto">
          <a:xfrm>
            <a:off x="2087723" y="4941168"/>
            <a:ext cx="3132349"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mRNA degradation rate</a:t>
            </a:r>
            <a:endParaRPr lang="en-AU" sz="1600" dirty="0" smtClean="0"/>
          </a:p>
        </p:txBody>
      </p:sp>
      <p:sp>
        <p:nvSpPr>
          <p:cNvPr id="8" name="Oval 7"/>
          <p:cNvSpPr/>
          <p:nvPr/>
        </p:nvSpPr>
        <p:spPr bwMode="auto">
          <a:xfrm>
            <a:off x="1619672" y="5085184"/>
            <a:ext cx="504056" cy="4320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0" i="0" u="none" strike="noStrike" cap="none" normalizeH="0" baseline="0" dirty="0" smtClean="0">
                <a:ln>
                  <a:solidFill>
                    <a:srgbClr val="FF0000"/>
                  </a:solidFill>
                </a:ln>
                <a:solidFill>
                  <a:srgbClr val="FF0000"/>
                </a:solidFill>
                <a:effectLst/>
                <a:latin typeface="Times New Roman" charset="0"/>
              </a:rPr>
              <a:t>19</a:t>
            </a:r>
          </a:p>
        </p:txBody>
      </p:sp>
      <p:sp>
        <p:nvSpPr>
          <p:cNvPr id="9" name="Oval 8"/>
          <p:cNvSpPr/>
          <p:nvPr/>
        </p:nvSpPr>
        <p:spPr bwMode="auto">
          <a:xfrm>
            <a:off x="1619672" y="5628897"/>
            <a:ext cx="504056" cy="4320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NZ" sz="1200" dirty="0" smtClean="0">
                <a:ln>
                  <a:solidFill>
                    <a:srgbClr val="FF0000"/>
                  </a:solidFill>
                </a:ln>
                <a:solidFill>
                  <a:srgbClr val="FF0000"/>
                </a:solidFill>
                <a:latin typeface="Times New Roman" charset="0"/>
              </a:rPr>
              <a:t>32</a:t>
            </a:r>
            <a:endParaRPr kumimoji="0" lang="en-NZ" sz="1200" b="0" i="0" u="none" strike="noStrike" cap="none" normalizeH="0" baseline="0" dirty="0" smtClean="0">
              <a:ln>
                <a:solidFill>
                  <a:srgbClr val="FF0000"/>
                </a:solidFill>
              </a:ln>
              <a:solidFill>
                <a:srgbClr val="FF0000"/>
              </a:solidFill>
              <a:effectLst/>
              <a:latin typeface="Times New Roman" charset="0"/>
            </a:endParaRPr>
          </a:p>
        </p:txBody>
      </p:sp>
      <p:sp>
        <p:nvSpPr>
          <p:cNvPr id="10" name="Rectangle 2"/>
          <p:cNvSpPr txBox="1">
            <a:spLocks noChangeArrowheads="1"/>
          </p:cNvSpPr>
          <p:nvPr/>
        </p:nvSpPr>
        <p:spPr bwMode="auto">
          <a:xfrm>
            <a:off x="2087723" y="5517232"/>
            <a:ext cx="3132349"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Wip1 protein degradation rate</a:t>
            </a:r>
            <a:endParaRPr lang="en-AU" sz="1600" dirty="0" smtClean="0"/>
          </a:p>
        </p:txBody>
      </p:sp>
      <p:sp>
        <p:nvSpPr>
          <p:cNvPr id="11" name="Rectangle 2"/>
          <p:cNvSpPr txBox="1">
            <a:spLocks noChangeArrowheads="1"/>
          </p:cNvSpPr>
          <p:nvPr/>
        </p:nvSpPr>
        <p:spPr bwMode="auto">
          <a:xfrm>
            <a:off x="2087723" y="6021288"/>
            <a:ext cx="3132349"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600" dirty="0" smtClean="0"/>
              <a:t>ATM auto-activation rate</a:t>
            </a:r>
            <a:endParaRPr lang="en-AU" sz="1600" dirty="0" smtClean="0"/>
          </a:p>
        </p:txBody>
      </p:sp>
      <p:sp>
        <p:nvSpPr>
          <p:cNvPr id="12" name="Oval 11"/>
          <p:cNvSpPr/>
          <p:nvPr/>
        </p:nvSpPr>
        <p:spPr bwMode="auto">
          <a:xfrm>
            <a:off x="1619672" y="6165304"/>
            <a:ext cx="504056" cy="432048"/>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1200" b="0" i="0" u="none" strike="noStrike" cap="none" normalizeH="0" baseline="0" dirty="0" smtClean="0">
                <a:ln>
                  <a:solidFill>
                    <a:srgbClr val="FF0000"/>
                  </a:solidFill>
                </a:ln>
                <a:solidFill>
                  <a:srgbClr val="FF0000"/>
                </a:solidFill>
                <a:effectLst/>
                <a:latin typeface="Times New Roman" charset="0"/>
              </a:rPr>
              <a:t>49</a:t>
            </a:r>
          </a:p>
        </p:txBody>
      </p:sp>
      <p:sp>
        <p:nvSpPr>
          <p:cNvPr id="14" name="Rectangle 3"/>
          <p:cNvSpPr txBox="1">
            <a:spLocks noChangeArrowheads="1"/>
          </p:cNvSpPr>
          <p:nvPr/>
        </p:nvSpPr>
        <p:spPr bwMode="auto">
          <a:xfrm>
            <a:off x="8748464" y="6525344"/>
            <a:ext cx="576064" cy="477837"/>
          </a:xfrm>
          <a:prstGeom prst="rect">
            <a:avLst/>
          </a:prstGeom>
          <a:noFill/>
          <a:ln w="9525">
            <a:noFill/>
            <a:miter lim="800000"/>
            <a:headEnd/>
            <a:tailEnd/>
          </a:ln>
        </p:spPr>
        <p:txBody>
          <a:bodyPr/>
          <a:lstStyle/>
          <a:p>
            <a:pPr>
              <a:spcBef>
                <a:spcPct val="20000"/>
              </a:spcBef>
            </a:pPr>
            <a:r>
              <a:rPr lang="en-NZ" sz="2000" dirty="0" smtClean="0"/>
              <a:t>14</a:t>
            </a:r>
            <a:endParaRPr lang="en-NZ" sz="2000" dirty="0"/>
          </a:p>
        </p:txBody>
      </p:sp>
    </p:spTree>
    <p:extLst>
      <p:ext uri="{BB962C8B-B14F-4D97-AF65-F5344CB8AC3E}">
        <p14:creationId xmlns:p14="http://schemas.microsoft.com/office/powerpoint/2010/main" val="2395861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438" y="4221088"/>
            <a:ext cx="5111750" cy="1362075"/>
          </a:xfrm>
        </p:spPr>
        <p:txBody>
          <a:bodyPr/>
          <a:lstStyle/>
          <a:p>
            <a:pPr>
              <a:defRPr/>
            </a:pPr>
            <a:r>
              <a:rPr lang="en-US" dirty="0" smtClean="0"/>
              <a:t>Thank you</a:t>
            </a:r>
            <a:br>
              <a:rPr lang="en-US" dirty="0" smtClean="0"/>
            </a:br>
            <a:r>
              <a:rPr lang="en-US" dirty="0"/>
              <a:t/>
            </a:r>
            <a:br>
              <a:rPr lang="en-US" dirty="0"/>
            </a:br>
            <a:endParaRPr lang="ms-MY" dirty="0"/>
          </a:p>
        </p:txBody>
      </p:sp>
      <p:sp>
        <p:nvSpPr>
          <p:cNvPr id="3" name="Title 1"/>
          <p:cNvSpPr txBox="1">
            <a:spLocks/>
          </p:cNvSpPr>
          <p:nvPr/>
        </p:nvSpPr>
        <p:spPr bwMode="auto">
          <a:xfrm>
            <a:off x="1187624" y="5085184"/>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pPr>
              <a:defRPr/>
            </a:pPr>
            <a:r>
              <a:rPr lang="en-US" dirty="0" smtClean="0"/>
              <a:t>Questions &amp; Answers</a:t>
            </a:r>
            <a:endParaRPr lang="ms-MY"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9792" y="489002"/>
            <a:ext cx="3456384" cy="2883467"/>
          </a:xfrm>
          <a:prstGeom prst="rect">
            <a:avLst/>
          </a:prstGeom>
        </p:spPr>
      </p:pic>
      <p:sp>
        <p:nvSpPr>
          <p:cNvPr id="5" name="Rectangle 3"/>
          <p:cNvSpPr txBox="1">
            <a:spLocks noChangeArrowheads="1"/>
          </p:cNvSpPr>
          <p:nvPr/>
        </p:nvSpPr>
        <p:spPr bwMode="auto">
          <a:xfrm>
            <a:off x="971600" y="3356992"/>
            <a:ext cx="6552728" cy="576263"/>
          </a:xfrm>
          <a:prstGeom prst="rect">
            <a:avLst/>
          </a:prstGeom>
          <a:noFill/>
          <a:ln w="9525">
            <a:noFill/>
            <a:miter lim="800000"/>
            <a:headEnd/>
            <a:tailEnd/>
          </a:ln>
        </p:spPr>
        <p:txBody>
          <a:bodyPr/>
          <a:lstStyle/>
          <a:p>
            <a:pPr>
              <a:spcBef>
                <a:spcPct val="20000"/>
              </a:spcBef>
            </a:pPr>
            <a:r>
              <a:rPr lang="en-NZ" sz="1400" dirty="0" smtClean="0"/>
              <a:t>source:</a:t>
            </a:r>
          </a:p>
          <a:p>
            <a:pPr>
              <a:spcBef>
                <a:spcPct val="20000"/>
              </a:spcBef>
            </a:pPr>
            <a:r>
              <a:rPr lang="en-NZ" sz="1400" dirty="0" smtClean="0"/>
              <a:t>http</a:t>
            </a:r>
            <a:r>
              <a:rPr lang="en-NZ" sz="1400" dirty="0"/>
              <a:t>://www.techtransfer.harvard.edu/crop/investigators/investigator.php?id=27</a:t>
            </a:r>
          </a:p>
        </p:txBody>
      </p:sp>
      <p:sp>
        <p:nvSpPr>
          <p:cNvPr id="8" name="Rectangle 3"/>
          <p:cNvSpPr txBox="1">
            <a:spLocks noChangeArrowheads="1"/>
          </p:cNvSpPr>
          <p:nvPr/>
        </p:nvSpPr>
        <p:spPr bwMode="auto">
          <a:xfrm>
            <a:off x="8748464" y="6525344"/>
            <a:ext cx="576064" cy="477837"/>
          </a:xfrm>
          <a:prstGeom prst="rect">
            <a:avLst/>
          </a:prstGeom>
          <a:noFill/>
          <a:ln w="9525">
            <a:noFill/>
            <a:miter lim="800000"/>
            <a:headEnd/>
            <a:tailEnd/>
          </a:ln>
        </p:spPr>
        <p:txBody>
          <a:bodyPr/>
          <a:lstStyle/>
          <a:p>
            <a:pPr>
              <a:spcBef>
                <a:spcPct val="20000"/>
              </a:spcBef>
            </a:pPr>
            <a:r>
              <a:rPr lang="en-NZ" sz="2000" dirty="0" smtClean="0"/>
              <a:t>15</a:t>
            </a:r>
            <a:endParaRPr lang="en-NZ" sz="2000" dirty="0"/>
          </a:p>
        </p:txBody>
      </p:sp>
      <p:sp>
        <p:nvSpPr>
          <p:cNvPr id="9" name="Rectangle 3"/>
          <p:cNvSpPr>
            <a:spLocks noGrp="1" noChangeArrowheads="1"/>
          </p:cNvSpPr>
          <p:nvPr>
            <p:ph type="body" idx="1"/>
          </p:nvPr>
        </p:nvSpPr>
        <p:spPr>
          <a:xfrm>
            <a:off x="360040" y="-315416"/>
            <a:ext cx="9612560" cy="720080"/>
          </a:xfrm>
        </p:spPr>
        <p:txBody>
          <a:bodyPr/>
          <a:lstStyle/>
          <a:p>
            <a:pPr marL="457200" lvl="1" indent="0">
              <a:buNone/>
            </a:pPr>
            <a:endParaRPr lang="en-NZ" sz="2000" dirty="0"/>
          </a:p>
          <a:p>
            <a:pPr marL="457200" lvl="1" indent="0">
              <a:buNone/>
            </a:pPr>
            <a:r>
              <a:rPr lang="en-NZ" sz="2000" dirty="0" smtClean="0"/>
              <a:t>Individual cells study of p53 dynamics (Lahav et al., Nature Genetics, 2004)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84584" y="845840"/>
            <a:ext cx="6184332" cy="1143000"/>
          </a:xfrm>
        </p:spPr>
        <p:txBody>
          <a:bodyPr/>
          <a:lstStyle/>
          <a:p>
            <a:r>
              <a:rPr lang="en-NZ" sz="4400" dirty="0" smtClean="0"/>
              <a:t>Outline</a:t>
            </a:r>
            <a:endParaRPr lang="en-AU" sz="4400" dirty="0" smtClean="0"/>
          </a:p>
        </p:txBody>
      </p:sp>
      <p:sp>
        <p:nvSpPr>
          <p:cNvPr id="4099" name="Rectangle 3"/>
          <p:cNvSpPr>
            <a:spLocks noGrp="1" noChangeArrowheads="1"/>
          </p:cNvSpPr>
          <p:nvPr>
            <p:ph type="body" idx="1"/>
          </p:nvPr>
        </p:nvSpPr>
        <p:spPr>
          <a:xfrm>
            <a:off x="899592" y="1340768"/>
            <a:ext cx="7200800" cy="5256584"/>
          </a:xfrm>
        </p:spPr>
        <p:txBody>
          <a:bodyPr/>
          <a:lstStyle/>
          <a:p>
            <a:pPr marL="457200" lvl="1" indent="0">
              <a:buNone/>
            </a:pPr>
            <a:endParaRPr lang="en-NZ" sz="3200" dirty="0"/>
          </a:p>
          <a:p>
            <a:pPr lvl="1">
              <a:buFont typeface="Arial" panose="020B0604020202020204" pitchFamily="34" charset="0"/>
              <a:buChar char="•"/>
            </a:pPr>
            <a:r>
              <a:rPr lang="en-NZ" sz="3200" b="1" dirty="0" smtClean="0">
                <a:solidFill>
                  <a:srgbClr val="002060"/>
                </a:solidFill>
              </a:rPr>
              <a:t>Introduction ─ </a:t>
            </a:r>
            <a:r>
              <a:rPr lang="en-NZ" sz="2600" dirty="0" smtClean="0"/>
              <a:t>p53 signalling network</a:t>
            </a:r>
          </a:p>
          <a:p>
            <a:pPr lvl="1">
              <a:buFont typeface="Arial" panose="020B0604020202020204" pitchFamily="34" charset="0"/>
              <a:buChar char="•"/>
            </a:pPr>
            <a:r>
              <a:rPr lang="en-NZ" sz="3200" b="1" dirty="0" smtClean="0">
                <a:solidFill>
                  <a:srgbClr val="002060"/>
                </a:solidFill>
              </a:rPr>
              <a:t>Problems</a:t>
            </a:r>
            <a:r>
              <a:rPr lang="en-NZ" sz="2400" b="1" dirty="0">
                <a:solidFill>
                  <a:srgbClr val="002060"/>
                </a:solidFill>
              </a:rPr>
              <a:t> ─ </a:t>
            </a:r>
            <a:r>
              <a:rPr lang="en-NZ" sz="2600" dirty="0" smtClean="0"/>
              <a:t>Quantitative p53 responses</a:t>
            </a:r>
          </a:p>
          <a:p>
            <a:pPr lvl="1">
              <a:buFont typeface="Arial" panose="020B0604020202020204" pitchFamily="34" charset="0"/>
              <a:buChar char="•"/>
            </a:pPr>
            <a:r>
              <a:rPr lang="en-NZ" sz="3200" b="1" dirty="0" smtClean="0">
                <a:solidFill>
                  <a:srgbClr val="002060"/>
                </a:solidFill>
              </a:rPr>
              <a:t>Methods</a:t>
            </a:r>
            <a:r>
              <a:rPr lang="en-NZ" sz="2600" dirty="0"/>
              <a:t> </a:t>
            </a:r>
            <a:r>
              <a:rPr lang="en-NZ" sz="2400" b="1" dirty="0" smtClean="0">
                <a:solidFill>
                  <a:srgbClr val="002060"/>
                </a:solidFill>
              </a:rPr>
              <a:t>─ </a:t>
            </a:r>
            <a:r>
              <a:rPr lang="en-NZ" sz="2600" dirty="0" smtClean="0"/>
              <a:t>Deterministic modelling</a:t>
            </a:r>
            <a:endParaRPr lang="en-NZ" sz="2600" b="1" dirty="0" smtClean="0">
              <a:solidFill>
                <a:schemeClr val="accent6"/>
              </a:solidFill>
            </a:endParaRPr>
          </a:p>
          <a:p>
            <a:pPr lvl="1">
              <a:buFont typeface="Arial" panose="020B0604020202020204" pitchFamily="34" charset="0"/>
              <a:buChar char="•"/>
            </a:pPr>
            <a:r>
              <a:rPr lang="en-NZ" sz="3200" b="1" dirty="0" smtClean="0">
                <a:solidFill>
                  <a:srgbClr val="002060"/>
                </a:solidFill>
              </a:rPr>
              <a:t>Results</a:t>
            </a:r>
            <a:r>
              <a:rPr lang="en-NZ" sz="2400" b="1" dirty="0" smtClean="0">
                <a:solidFill>
                  <a:srgbClr val="002060"/>
                </a:solidFill>
              </a:rPr>
              <a:t> </a:t>
            </a:r>
            <a:r>
              <a:rPr lang="en-NZ" sz="2400" b="1" dirty="0">
                <a:solidFill>
                  <a:srgbClr val="002060"/>
                </a:solidFill>
              </a:rPr>
              <a:t>─ </a:t>
            </a:r>
            <a:r>
              <a:rPr lang="en-NZ" sz="2600" dirty="0" smtClean="0"/>
              <a:t>Computer simulation results </a:t>
            </a:r>
          </a:p>
          <a:p>
            <a:pPr lvl="1">
              <a:buFont typeface="Arial" panose="020B0604020202020204" pitchFamily="34" charset="0"/>
              <a:buChar char="•"/>
            </a:pPr>
            <a:r>
              <a:rPr lang="en-NZ" sz="3200" b="1" dirty="0" smtClean="0">
                <a:solidFill>
                  <a:srgbClr val="002060"/>
                </a:solidFill>
              </a:rPr>
              <a:t>Summary</a:t>
            </a:r>
            <a:endParaRPr lang="en-AU" sz="3200" b="1" dirty="0" smtClean="0">
              <a:solidFill>
                <a:srgbClr val="002060"/>
              </a:solidFill>
            </a:endParaRPr>
          </a:p>
        </p:txBody>
      </p:sp>
      <p:sp>
        <p:nvSpPr>
          <p:cNvPr id="5"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2</a:t>
            </a:r>
            <a:endParaRPr lang="en-NZ"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1484784"/>
            <a:ext cx="2880320" cy="720080"/>
          </a:xfrm>
        </p:spPr>
        <p:txBody>
          <a:bodyPr/>
          <a:lstStyle/>
          <a:p>
            <a:r>
              <a:rPr lang="en-NZ" sz="2600" dirty="0" smtClean="0"/>
              <a:t>Background:</a:t>
            </a:r>
            <a:endParaRPr lang="en-AU" sz="2600" dirty="0" smtClean="0"/>
          </a:p>
        </p:txBody>
      </p:sp>
      <p:sp>
        <p:nvSpPr>
          <p:cNvPr id="7171" name="Rectangle 3"/>
          <p:cNvSpPr>
            <a:spLocks noGrp="1" noChangeArrowheads="1"/>
          </p:cNvSpPr>
          <p:nvPr>
            <p:ph type="body" idx="1"/>
          </p:nvPr>
        </p:nvSpPr>
        <p:spPr>
          <a:xfrm>
            <a:off x="740640" y="2060847"/>
            <a:ext cx="7772400" cy="1152129"/>
          </a:xfrm>
        </p:spPr>
        <p:txBody>
          <a:bodyPr/>
          <a:lstStyle/>
          <a:p>
            <a:r>
              <a:rPr lang="en-NZ" sz="2800" dirty="0" smtClean="0"/>
              <a:t>The tumour suppressor protein, p53, is regarded as “the guardian of the genome” (Lane, 1992)</a:t>
            </a:r>
          </a:p>
          <a:p>
            <a:r>
              <a:rPr lang="en-NZ" sz="2800" dirty="0" smtClean="0"/>
              <a:t>Normal p53 protects us from cancer</a:t>
            </a:r>
          </a:p>
        </p:txBody>
      </p:sp>
      <p:sp>
        <p:nvSpPr>
          <p:cNvPr id="4" name="Rectangle 2"/>
          <p:cNvSpPr txBox="1">
            <a:spLocks noChangeArrowheads="1"/>
          </p:cNvSpPr>
          <p:nvPr/>
        </p:nvSpPr>
        <p:spPr bwMode="auto">
          <a:xfrm>
            <a:off x="755650" y="44624"/>
            <a:ext cx="7772400" cy="115212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4400" dirty="0" smtClean="0"/>
              <a:t>  </a:t>
            </a:r>
            <a:br>
              <a:rPr lang="en-NZ" sz="4400" dirty="0" smtClean="0"/>
            </a:br>
            <a:r>
              <a:rPr lang="en-NZ" sz="4400" dirty="0" smtClean="0"/>
              <a:t>Introduction</a:t>
            </a:r>
            <a:endParaRPr lang="en-AU" sz="4400" dirty="0" smtClean="0"/>
          </a:p>
        </p:txBody>
      </p:sp>
      <p:sp>
        <p:nvSpPr>
          <p:cNvPr id="11" name="Rectangle 3"/>
          <p:cNvSpPr txBox="1">
            <a:spLocks noChangeArrowheads="1"/>
          </p:cNvSpPr>
          <p:nvPr/>
        </p:nvSpPr>
        <p:spPr bwMode="auto">
          <a:xfrm>
            <a:off x="740640" y="4437111"/>
            <a:ext cx="7772400" cy="11521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NZ" sz="2800" dirty="0" smtClean="0"/>
              <a:t>To stop cell cycle progression in response to conditions that could induce genetic instability, such as DNA damage ─DNA double strand breaks (DSBs).</a:t>
            </a:r>
          </a:p>
        </p:txBody>
      </p:sp>
      <p:sp>
        <p:nvSpPr>
          <p:cNvPr id="12" name="Rectangle 2"/>
          <p:cNvSpPr txBox="1">
            <a:spLocks noChangeArrowheads="1"/>
          </p:cNvSpPr>
          <p:nvPr/>
        </p:nvSpPr>
        <p:spPr bwMode="auto">
          <a:xfrm>
            <a:off x="683568" y="3789040"/>
            <a:ext cx="626469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2600" dirty="0" smtClean="0"/>
              <a:t>One of the p53 functions:</a:t>
            </a:r>
            <a:endParaRPr lang="en-AU" sz="2600" dirty="0" smtClean="0"/>
          </a:p>
        </p:txBody>
      </p:sp>
      <p:sp>
        <p:nvSpPr>
          <p:cNvPr id="8"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3</a:t>
            </a:r>
            <a:endParaRPr lang="en-NZ" sz="2000" dirty="0"/>
          </a:p>
        </p:txBody>
      </p:sp>
    </p:spTree>
    <p:extLst>
      <p:ext uri="{BB962C8B-B14F-4D97-AF65-F5344CB8AC3E}">
        <p14:creationId xmlns:p14="http://schemas.microsoft.com/office/powerpoint/2010/main" val="1941537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txBox="1">
            <a:spLocks noChangeArrowheads="1"/>
          </p:cNvSpPr>
          <p:nvPr/>
        </p:nvSpPr>
        <p:spPr bwMode="auto">
          <a:xfrm>
            <a:off x="864096" y="6453137"/>
            <a:ext cx="9684568" cy="576263"/>
          </a:xfrm>
          <a:prstGeom prst="rect">
            <a:avLst/>
          </a:prstGeom>
          <a:noFill/>
          <a:ln w="9525">
            <a:noFill/>
            <a:miter lim="800000"/>
            <a:headEnd/>
            <a:tailEnd/>
          </a:ln>
        </p:spPr>
        <p:txBody>
          <a:bodyPr/>
          <a:lstStyle/>
          <a:p>
            <a:pPr>
              <a:spcBef>
                <a:spcPct val="20000"/>
              </a:spcBef>
            </a:pPr>
            <a:r>
              <a:rPr lang="en-NZ" sz="1600" dirty="0" smtClean="0"/>
              <a:t>Adapted from </a:t>
            </a:r>
            <a:r>
              <a:rPr lang="en-NZ" sz="1600" dirty="0" err="1" smtClean="0"/>
              <a:t>Hunziker</a:t>
            </a:r>
            <a:r>
              <a:rPr lang="en-NZ" sz="1600" dirty="0"/>
              <a:t>, PhD Thesis, </a:t>
            </a:r>
            <a:r>
              <a:rPr lang="en-NZ" sz="1600" dirty="0" smtClean="0"/>
              <a:t>2010 &amp; </a:t>
            </a:r>
            <a:r>
              <a:rPr lang="en-NZ" sz="1600" dirty="0" err="1" smtClean="0"/>
              <a:t>Batchelor</a:t>
            </a:r>
            <a:r>
              <a:rPr lang="en-NZ" sz="1600" dirty="0" smtClean="0"/>
              <a:t> et al., Nature Reviews Cancer, 2009</a:t>
            </a:r>
            <a:endParaRPr lang="en-NZ" sz="1600" dirty="0"/>
          </a:p>
        </p:txBody>
      </p:sp>
      <p:sp>
        <p:nvSpPr>
          <p:cNvPr id="8" name="Title 1"/>
          <p:cNvSpPr>
            <a:spLocks noGrp="1"/>
          </p:cNvSpPr>
          <p:nvPr>
            <p:ph type="title"/>
          </p:nvPr>
        </p:nvSpPr>
        <p:spPr>
          <a:xfrm>
            <a:off x="900113" y="31750"/>
            <a:ext cx="7772400" cy="777875"/>
          </a:xfrm>
        </p:spPr>
        <p:txBody>
          <a:bodyPr/>
          <a:lstStyle/>
          <a:p>
            <a:r>
              <a:rPr lang="en-US" sz="2800" dirty="0" smtClean="0"/>
              <a:t>The p53 signalling network </a:t>
            </a:r>
            <a:endParaRPr lang="ms-MY" sz="28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4180" y="657336"/>
            <a:ext cx="5044493" cy="5796000"/>
          </a:xfrm>
          <a:prstGeom prst="rect">
            <a:avLst/>
          </a:prstGeom>
        </p:spPr>
      </p:pic>
      <p:sp>
        <p:nvSpPr>
          <p:cNvPr id="6"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4</a:t>
            </a:r>
            <a:endParaRPr lang="en-NZ" sz="2000" dirty="0"/>
          </a:p>
        </p:txBody>
      </p:sp>
    </p:spTree>
    <p:extLst>
      <p:ext uri="{BB962C8B-B14F-4D97-AF65-F5344CB8AC3E}">
        <p14:creationId xmlns:p14="http://schemas.microsoft.com/office/powerpoint/2010/main" val="4152608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900113" y="31750"/>
            <a:ext cx="7772400" cy="777875"/>
          </a:xfrm>
        </p:spPr>
        <p:txBody>
          <a:bodyPr/>
          <a:lstStyle/>
          <a:p>
            <a:r>
              <a:rPr lang="en-US" sz="2800" dirty="0" smtClean="0"/>
              <a:t>The p53 signalling network </a:t>
            </a:r>
            <a:endParaRPr lang="ms-MY" sz="2800"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657336"/>
            <a:ext cx="4953610" cy="5796000"/>
          </a:xfrm>
          <a:prstGeom prst="rect">
            <a:avLst/>
          </a:prstGeom>
        </p:spPr>
      </p:pic>
      <p:sp>
        <p:nvSpPr>
          <p:cNvPr id="7" name="Rectangle 3"/>
          <p:cNvSpPr txBox="1">
            <a:spLocks noChangeArrowheads="1"/>
          </p:cNvSpPr>
          <p:nvPr/>
        </p:nvSpPr>
        <p:spPr bwMode="auto">
          <a:xfrm>
            <a:off x="864096" y="6453137"/>
            <a:ext cx="9684568" cy="576263"/>
          </a:xfrm>
          <a:prstGeom prst="rect">
            <a:avLst/>
          </a:prstGeom>
          <a:noFill/>
          <a:ln w="9525">
            <a:noFill/>
            <a:miter lim="800000"/>
            <a:headEnd/>
            <a:tailEnd/>
          </a:ln>
        </p:spPr>
        <p:txBody>
          <a:bodyPr/>
          <a:lstStyle/>
          <a:p>
            <a:pPr>
              <a:spcBef>
                <a:spcPct val="20000"/>
              </a:spcBef>
            </a:pPr>
            <a:r>
              <a:rPr lang="en-NZ" sz="1600" dirty="0" smtClean="0"/>
              <a:t>Adapted from </a:t>
            </a:r>
            <a:r>
              <a:rPr lang="en-NZ" sz="1600" dirty="0" err="1" smtClean="0"/>
              <a:t>Hunziker</a:t>
            </a:r>
            <a:r>
              <a:rPr lang="en-NZ" sz="1600" dirty="0"/>
              <a:t>, PhD Thesis, </a:t>
            </a:r>
            <a:r>
              <a:rPr lang="en-NZ" sz="1600" dirty="0" smtClean="0"/>
              <a:t>2010 &amp; </a:t>
            </a:r>
            <a:r>
              <a:rPr lang="en-NZ" sz="1600" dirty="0" err="1" smtClean="0"/>
              <a:t>Batchelor</a:t>
            </a:r>
            <a:r>
              <a:rPr lang="en-NZ" sz="1600" dirty="0" smtClean="0"/>
              <a:t> et al., Nature Reviews Cancer, 2009</a:t>
            </a:r>
            <a:endParaRPr lang="en-NZ" sz="1600" dirty="0"/>
          </a:p>
        </p:txBody>
      </p:sp>
      <p:sp>
        <p:nvSpPr>
          <p:cNvPr id="5" name="Rectangle 2"/>
          <p:cNvSpPr txBox="1">
            <a:spLocks noChangeArrowheads="1"/>
          </p:cNvSpPr>
          <p:nvPr/>
        </p:nvSpPr>
        <p:spPr bwMode="auto">
          <a:xfrm>
            <a:off x="4716016" y="2420888"/>
            <a:ext cx="2520280" cy="720080"/>
          </a:xfrm>
          <a:prstGeom prst="rect">
            <a:avLst/>
          </a:prstGeom>
          <a:noFill/>
          <a:ln w="222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400" dirty="0"/>
              <a:t>p</a:t>
            </a:r>
            <a:r>
              <a:rPr lang="en-NZ" sz="1400" dirty="0" smtClean="0"/>
              <a:t>53 auto-regulation</a:t>
            </a:r>
          </a:p>
        </p:txBody>
      </p:sp>
      <p:sp>
        <p:nvSpPr>
          <p:cNvPr id="6" name="Freeform 5"/>
          <p:cNvSpPr/>
          <p:nvPr/>
        </p:nvSpPr>
        <p:spPr>
          <a:xfrm>
            <a:off x="4882473" y="2924944"/>
            <a:ext cx="337600" cy="432048"/>
          </a:xfrm>
          <a:custGeom>
            <a:avLst/>
            <a:gdLst>
              <a:gd name="connsiteX0" fmla="*/ 103517 w 465834"/>
              <a:gd name="connsiteY0" fmla="*/ 563274 h 563274"/>
              <a:gd name="connsiteX1" fmla="*/ 465826 w 465834"/>
              <a:gd name="connsiteY1" fmla="*/ 37063 h 563274"/>
              <a:gd name="connsiteX2" fmla="*/ 94890 w 465834"/>
              <a:gd name="connsiteY2" fmla="*/ 97448 h 563274"/>
              <a:gd name="connsiteX3" fmla="*/ 0 w 465834"/>
              <a:gd name="connsiteY3" fmla="*/ 528768 h 563274"/>
              <a:gd name="connsiteX0" fmla="*/ 56553 w 418870"/>
              <a:gd name="connsiteY0" fmla="*/ 563274 h 563274"/>
              <a:gd name="connsiteX1" fmla="*/ 418862 w 418870"/>
              <a:gd name="connsiteY1" fmla="*/ 37063 h 563274"/>
              <a:gd name="connsiteX2" fmla="*/ 47926 w 418870"/>
              <a:gd name="connsiteY2" fmla="*/ 97448 h 563274"/>
              <a:gd name="connsiteX3" fmla="*/ 3844 w 418870"/>
              <a:gd name="connsiteY3" fmla="*/ 484886 h 563274"/>
              <a:gd name="connsiteX0" fmla="*/ 74483 w 436800"/>
              <a:gd name="connsiteY0" fmla="*/ 563274 h 563274"/>
              <a:gd name="connsiteX1" fmla="*/ 436792 w 436800"/>
              <a:gd name="connsiteY1" fmla="*/ 37063 h 563274"/>
              <a:gd name="connsiteX2" fmla="*/ 65856 w 436800"/>
              <a:gd name="connsiteY2" fmla="*/ 97448 h 563274"/>
              <a:gd name="connsiteX3" fmla="*/ 0 w 436800"/>
              <a:gd name="connsiteY3" fmla="*/ 492200 h 563274"/>
            </a:gdLst>
            <a:ahLst/>
            <a:cxnLst>
              <a:cxn ang="0">
                <a:pos x="connsiteX0" y="connsiteY0"/>
              </a:cxn>
              <a:cxn ang="0">
                <a:pos x="connsiteX1" y="connsiteY1"/>
              </a:cxn>
              <a:cxn ang="0">
                <a:pos x="connsiteX2" y="connsiteY2"/>
              </a:cxn>
              <a:cxn ang="0">
                <a:pos x="connsiteX3" y="connsiteY3"/>
              </a:cxn>
            </a:cxnLst>
            <a:rect l="l" t="t" r="r" b="b"/>
            <a:pathLst>
              <a:path w="436800" h="563274">
                <a:moveTo>
                  <a:pt x="74483" y="563274"/>
                </a:moveTo>
                <a:cubicBezTo>
                  <a:pt x="256356" y="338987"/>
                  <a:pt x="438230" y="114701"/>
                  <a:pt x="436792" y="37063"/>
                </a:cubicBezTo>
                <a:cubicBezTo>
                  <a:pt x="435354" y="-40575"/>
                  <a:pt x="143494" y="15497"/>
                  <a:pt x="65856" y="97448"/>
                </a:cubicBezTo>
                <a:cubicBezTo>
                  <a:pt x="-11782" y="179399"/>
                  <a:pt x="8626" y="317515"/>
                  <a:pt x="0" y="492200"/>
                </a:cubicBezTo>
              </a:path>
            </a:pathLst>
          </a:custGeom>
          <a:noFill/>
          <a:ln w="50800">
            <a:solidFill>
              <a:srgbClr val="00206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9"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5</a:t>
            </a:r>
            <a:endParaRPr lang="en-NZ" sz="2000" dirty="0"/>
          </a:p>
        </p:txBody>
      </p:sp>
    </p:spTree>
    <p:extLst>
      <p:ext uri="{BB962C8B-B14F-4D97-AF65-F5344CB8AC3E}">
        <p14:creationId xmlns:p14="http://schemas.microsoft.com/office/powerpoint/2010/main" val="3103829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843808" y="116632"/>
            <a:ext cx="5180112" cy="1143000"/>
          </a:xfrm>
        </p:spPr>
        <p:txBody>
          <a:bodyPr/>
          <a:lstStyle/>
          <a:p>
            <a:r>
              <a:rPr lang="en-US" sz="2800" dirty="0" smtClean="0"/>
              <a:t>p53 dynamics in stress and non-stressed conditions</a:t>
            </a:r>
            <a:endParaRPr lang="ms-MY" sz="2800" dirty="0" smtClean="0"/>
          </a:p>
        </p:txBody>
      </p:sp>
      <p:sp>
        <p:nvSpPr>
          <p:cNvPr id="18437" name="Rectangle 3"/>
          <p:cNvSpPr txBox="1">
            <a:spLocks noChangeArrowheads="1"/>
          </p:cNvSpPr>
          <p:nvPr/>
        </p:nvSpPr>
        <p:spPr bwMode="auto">
          <a:xfrm>
            <a:off x="5938219" y="6479555"/>
            <a:ext cx="3026269" cy="477837"/>
          </a:xfrm>
          <a:prstGeom prst="rect">
            <a:avLst/>
          </a:prstGeom>
          <a:noFill/>
          <a:ln w="9525">
            <a:noFill/>
            <a:miter lim="800000"/>
            <a:headEnd/>
            <a:tailEnd/>
          </a:ln>
        </p:spPr>
        <p:txBody>
          <a:bodyPr/>
          <a:lstStyle/>
          <a:p>
            <a:pPr>
              <a:spcBef>
                <a:spcPct val="20000"/>
              </a:spcBef>
            </a:pPr>
            <a:r>
              <a:rPr lang="en-NZ" sz="2000" dirty="0"/>
              <a:t>Loewer et al., Cell, 2010</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3" y="1124745"/>
            <a:ext cx="3673517" cy="177468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0150" y="1124745"/>
            <a:ext cx="3542290" cy="1774681"/>
          </a:xfrm>
          <a:prstGeom prst="rect">
            <a:avLst/>
          </a:prstGeom>
        </p:spPr>
      </p:pic>
      <p:sp>
        <p:nvSpPr>
          <p:cNvPr id="9" name="Rectangle 2"/>
          <p:cNvSpPr txBox="1">
            <a:spLocks noChangeArrowheads="1"/>
          </p:cNvSpPr>
          <p:nvPr/>
        </p:nvSpPr>
        <p:spPr bwMode="auto">
          <a:xfrm>
            <a:off x="2843808" y="2708920"/>
            <a:ext cx="1872208"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a:t>p</a:t>
            </a:r>
            <a:r>
              <a:rPr lang="en-NZ" sz="1800" dirty="0" smtClean="0"/>
              <a:t>53 is active </a:t>
            </a:r>
            <a:endParaRPr lang="en-AU" sz="1800" dirty="0" smtClean="0"/>
          </a:p>
        </p:txBody>
      </p:sp>
      <p:sp>
        <p:nvSpPr>
          <p:cNvPr id="10" name="Rectangle 2"/>
          <p:cNvSpPr txBox="1">
            <a:spLocks noChangeArrowheads="1"/>
          </p:cNvSpPr>
          <p:nvPr/>
        </p:nvSpPr>
        <p:spPr bwMode="auto">
          <a:xfrm>
            <a:off x="5364087" y="2708920"/>
            <a:ext cx="2112153"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a:t>p</a:t>
            </a:r>
            <a:r>
              <a:rPr lang="en-NZ" sz="1800" dirty="0" smtClean="0"/>
              <a:t>53 is not active </a:t>
            </a:r>
            <a:endParaRPr lang="en-AU" sz="1800" dirty="0" smtClean="0"/>
          </a:p>
        </p:txBody>
      </p:sp>
      <p:sp>
        <p:nvSpPr>
          <p:cNvPr id="11" name="Title 1"/>
          <p:cNvSpPr txBox="1">
            <a:spLocks/>
          </p:cNvSpPr>
          <p:nvPr/>
        </p:nvSpPr>
        <p:spPr bwMode="auto">
          <a:xfrm>
            <a:off x="739775" y="-99392"/>
            <a:ext cx="260808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3000" dirty="0" smtClean="0"/>
              <a:t>Problem 1:</a:t>
            </a:r>
            <a:endParaRPr lang="ms-MY" sz="3000" dirty="0" smtClean="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7841" y="4104913"/>
            <a:ext cx="2528399" cy="1898153"/>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3425" y="4077072"/>
            <a:ext cx="2592288" cy="1947919"/>
          </a:xfrm>
          <a:prstGeom prst="rect">
            <a:avLst/>
          </a:prstGeom>
        </p:spPr>
      </p:pic>
      <p:sp>
        <p:nvSpPr>
          <p:cNvPr id="14" name="Rectangle 2"/>
          <p:cNvSpPr txBox="1">
            <a:spLocks noChangeArrowheads="1"/>
          </p:cNvSpPr>
          <p:nvPr/>
        </p:nvSpPr>
        <p:spPr bwMode="auto">
          <a:xfrm>
            <a:off x="1203425" y="5805264"/>
            <a:ext cx="2520281"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p21 was induced</a:t>
            </a:r>
            <a:endParaRPr lang="en-AU" sz="1800" dirty="0" smtClean="0"/>
          </a:p>
        </p:txBody>
      </p:sp>
      <p:sp>
        <p:nvSpPr>
          <p:cNvPr id="15" name="Rectangle 2"/>
          <p:cNvSpPr txBox="1">
            <a:spLocks noChangeArrowheads="1"/>
          </p:cNvSpPr>
          <p:nvPr/>
        </p:nvSpPr>
        <p:spPr bwMode="auto">
          <a:xfrm>
            <a:off x="4875833" y="5805264"/>
            <a:ext cx="3312369"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a:t>p</a:t>
            </a:r>
            <a:r>
              <a:rPr lang="en-NZ" sz="1800" dirty="0" smtClean="0"/>
              <a:t>21 stayed at basal levels</a:t>
            </a:r>
            <a:endParaRPr lang="en-AU" sz="1800" dirty="0" smtClean="0"/>
          </a:p>
        </p:txBody>
      </p:sp>
      <p:sp>
        <p:nvSpPr>
          <p:cNvPr id="16" name="Title 1"/>
          <p:cNvSpPr txBox="1">
            <a:spLocks/>
          </p:cNvSpPr>
          <p:nvPr/>
        </p:nvSpPr>
        <p:spPr bwMode="auto">
          <a:xfrm>
            <a:off x="2848272" y="3356992"/>
            <a:ext cx="3163888" cy="92697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2800" dirty="0" smtClean="0"/>
              <a:t>p21 induction</a:t>
            </a:r>
            <a:endParaRPr lang="ms-MY" sz="2800" dirty="0" smtClean="0"/>
          </a:p>
        </p:txBody>
      </p:sp>
      <p:sp>
        <p:nvSpPr>
          <p:cNvPr id="17" name="Title 1"/>
          <p:cNvSpPr txBox="1">
            <a:spLocks/>
          </p:cNvSpPr>
          <p:nvPr/>
        </p:nvSpPr>
        <p:spPr bwMode="auto">
          <a:xfrm>
            <a:off x="760041" y="3356992"/>
            <a:ext cx="2160240"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US" sz="3000" dirty="0" smtClean="0"/>
              <a:t>Problem 2:</a:t>
            </a:r>
            <a:endParaRPr lang="ms-MY" sz="3000" dirty="0" smtClean="0"/>
          </a:p>
        </p:txBody>
      </p:sp>
      <p:sp>
        <p:nvSpPr>
          <p:cNvPr id="18" name="Rectangle 2"/>
          <p:cNvSpPr txBox="1">
            <a:spLocks noChangeArrowheads="1"/>
          </p:cNvSpPr>
          <p:nvPr/>
        </p:nvSpPr>
        <p:spPr bwMode="auto">
          <a:xfrm>
            <a:off x="611561" y="2708920"/>
            <a:ext cx="252028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(period: 4-7 hours);</a:t>
            </a:r>
            <a:endParaRPr lang="en-AU" sz="1800" dirty="0" smtClean="0"/>
          </a:p>
        </p:txBody>
      </p:sp>
      <p:sp>
        <p:nvSpPr>
          <p:cNvPr id="19"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a:t>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txBox="1">
            <a:spLocks noChangeArrowheads="1"/>
          </p:cNvSpPr>
          <p:nvPr/>
        </p:nvSpPr>
        <p:spPr bwMode="auto">
          <a:xfrm>
            <a:off x="842963" y="44450"/>
            <a:ext cx="7772400" cy="1143000"/>
          </a:xfrm>
          <a:prstGeom prst="rect">
            <a:avLst/>
          </a:prstGeom>
          <a:noFill/>
          <a:ln w="9525">
            <a:noFill/>
            <a:miter lim="800000"/>
            <a:headEnd/>
            <a:tailEnd/>
          </a:ln>
        </p:spPr>
        <p:txBody>
          <a:bodyPr anchor="ctr"/>
          <a:lstStyle/>
          <a:p>
            <a:r>
              <a:rPr lang="en-AU" sz="3400" b="1" dirty="0" smtClean="0">
                <a:solidFill>
                  <a:srgbClr val="333399"/>
                </a:solidFill>
                <a:latin typeface="Arial" charset="0"/>
              </a:rPr>
              <a:t>Proposed model</a:t>
            </a:r>
            <a:endParaRPr lang="en-AU" sz="3400" b="1" dirty="0">
              <a:solidFill>
                <a:srgbClr val="333399"/>
              </a:solidFill>
              <a:latin typeface="Arial"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4440" y="945376"/>
            <a:ext cx="6315023" cy="5688000"/>
          </a:xfrm>
          <a:prstGeom prst="rect">
            <a:avLst/>
          </a:prstGeom>
        </p:spPr>
      </p:pic>
      <p:cxnSp>
        <p:nvCxnSpPr>
          <p:cNvPr id="4" name="Straight Connector 3"/>
          <p:cNvCxnSpPr/>
          <p:nvPr/>
        </p:nvCxnSpPr>
        <p:spPr bwMode="auto">
          <a:xfrm>
            <a:off x="5652120" y="2636912"/>
            <a:ext cx="0" cy="1314000"/>
          </a:xfrm>
          <a:prstGeom prst="line">
            <a:avLst/>
          </a:prstGeom>
          <a:solidFill>
            <a:schemeClr val="accent1"/>
          </a:solidFill>
          <a:ln w="60325"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a:off x="4644008" y="2636912"/>
            <a:ext cx="0" cy="1296144"/>
          </a:xfrm>
          <a:prstGeom prst="line">
            <a:avLst/>
          </a:prstGeom>
          <a:solidFill>
            <a:schemeClr val="accent1"/>
          </a:solidFill>
          <a:ln w="50800"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1728120" y="3933056"/>
            <a:ext cx="3924000" cy="0"/>
          </a:xfrm>
          <a:prstGeom prst="line">
            <a:avLst/>
          </a:prstGeom>
          <a:solidFill>
            <a:schemeClr val="accent1"/>
          </a:solidFill>
          <a:ln w="50800"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1763688" y="2132856"/>
            <a:ext cx="0" cy="1800000"/>
          </a:xfrm>
          <a:prstGeom prst="line">
            <a:avLst/>
          </a:prstGeom>
          <a:solidFill>
            <a:schemeClr val="accent1"/>
          </a:solidFill>
          <a:ln w="50800"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2051720" y="2132896"/>
            <a:ext cx="0" cy="360000"/>
          </a:xfrm>
          <a:prstGeom prst="line">
            <a:avLst/>
          </a:prstGeom>
          <a:solidFill>
            <a:schemeClr val="accent1"/>
          </a:solidFill>
          <a:ln w="50800" cap="flat" cmpd="sng" algn="ctr">
            <a:solidFill>
              <a:srgbClr val="7030A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flipH="1">
            <a:off x="1795500" y="2153250"/>
            <a:ext cx="252000" cy="0"/>
          </a:xfrm>
          <a:prstGeom prst="line">
            <a:avLst/>
          </a:prstGeom>
          <a:solidFill>
            <a:schemeClr val="accent1"/>
          </a:solidFill>
          <a:ln w="50800" cap="flat" cmpd="sng" algn="ctr">
            <a:solidFill>
              <a:srgbClr val="7030A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7</a:t>
            </a:r>
            <a:endParaRPr lang="en-NZ"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right)">
                                      <p:cBhvr>
                                        <p:cTn id="14" dur="500"/>
                                        <p:tgtEl>
                                          <p:spTgt spid="7"/>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476672"/>
            <a:ext cx="7772400" cy="1143000"/>
          </a:xfrm>
        </p:spPr>
        <p:txBody>
          <a:bodyPr/>
          <a:lstStyle/>
          <a:p>
            <a:r>
              <a:rPr lang="en-NZ" dirty="0" smtClean="0"/>
              <a:t>Methods: Deterministic modelling</a:t>
            </a:r>
            <a:endParaRPr lang="en-AU" dirty="0" smtClean="0"/>
          </a:p>
        </p:txBody>
      </p:sp>
      <p:sp>
        <p:nvSpPr>
          <p:cNvPr id="29699" name="Rectangle 3"/>
          <p:cNvSpPr>
            <a:spLocks noGrp="1" noChangeArrowheads="1"/>
          </p:cNvSpPr>
          <p:nvPr>
            <p:ph type="body" idx="1"/>
          </p:nvPr>
        </p:nvSpPr>
        <p:spPr>
          <a:xfrm>
            <a:off x="685800" y="1412776"/>
            <a:ext cx="7772400" cy="4114800"/>
          </a:xfrm>
        </p:spPr>
        <p:txBody>
          <a:bodyPr/>
          <a:lstStyle/>
          <a:p>
            <a:r>
              <a:rPr lang="en-NZ" dirty="0" smtClean="0"/>
              <a:t>Use delay differential equations (DDEs)</a:t>
            </a:r>
          </a:p>
          <a:p>
            <a:r>
              <a:rPr lang="en-NZ" dirty="0" smtClean="0"/>
              <a:t>19 Eqns and 78 parameters</a:t>
            </a:r>
          </a:p>
          <a:p>
            <a:r>
              <a:rPr lang="en-NZ" dirty="0" smtClean="0"/>
              <a:t>The model of DDEs were solved by using XPP</a:t>
            </a:r>
          </a:p>
          <a:p>
            <a:pPr marL="0" indent="0">
              <a:buNone/>
            </a:pPr>
            <a:r>
              <a:rPr lang="en-NZ" dirty="0" smtClean="0"/>
              <a:t>One of the equations:</a:t>
            </a:r>
            <a:endParaRPr lang="en-AU" dirty="0" smtClean="0"/>
          </a:p>
        </p:txBody>
      </p:sp>
      <mc:AlternateContent xmlns:mc="http://schemas.openxmlformats.org/markup-compatibility/2006" xmlns:a14="http://schemas.microsoft.com/office/drawing/2010/main">
        <mc:Choice Requires="a14">
          <p:sp>
            <p:nvSpPr>
              <p:cNvPr id="2" name="Rectangle 1"/>
              <p:cNvSpPr/>
              <p:nvPr/>
            </p:nvSpPr>
            <p:spPr>
              <a:xfrm>
                <a:off x="539552" y="4869160"/>
                <a:ext cx="8496944" cy="7462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NZ" sz="1800" i="1" smtClean="0">
                              <a:latin typeface="Cambria Math"/>
                            </a:rPr>
                          </m:ctrlPr>
                        </m:fPr>
                        <m:num>
                          <m:r>
                            <a:rPr lang="ms-MY" sz="1800" i="1">
                              <a:latin typeface="Cambria Math"/>
                            </a:rPr>
                            <m:t>𝑑</m:t>
                          </m:r>
                          <m:r>
                            <a:rPr lang="ms-MY" sz="1800" i="1">
                              <a:latin typeface="Cambria Math"/>
                            </a:rPr>
                            <m:t>[</m:t>
                          </m:r>
                          <m:r>
                            <a:rPr lang="en-NZ" sz="1800" b="0" i="1" smtClean="0">
                              <a:latin typeface="Cambria Math"/>
                            </a:rPr>
                            <m:t>𝑝</m:t>
                          </m:r>
                          <m:r>
                            <a:rPr lang="en-NZ" sz="1800" b="0" i="1" smtClean="0">
                              <a:latin typeface="Cambria Math"/>
                            </a:rPr>
                            <m:t>53]</m:t>
                          </m:r>
                        </m:num>
                        <m:den>
                          <m:r>
                            <a:rPr lang="ms-MY" sz="1800" i="1">
                              <a:latin typeface="Cambria Math"/>
                            </a:rPr>
                            <m:t>𝑑𝑡</m:t>
                          </m:r>
                        </m:den>
                      </m:f>
                      <m:r>
                        <a:rPr lang="ms-MY" sz="1800" i="1">
                          <a:latin typeface="Cambria Math"/>
                        </a:rPr>
                        <m:t>=</m:t>
                      </m:r>
                      <m:sSub>
                        <m:sSubPr>
                          <m:ctrlPr>
                            <a:rPr lang="en-NZ" sz="1800" i="1">
                              <a:latin typeface="Cambria Math"/>
                            </a:rPr>
                          </m:ctrlPr>
                        </m:sSubPr>
                        <m:e>
                          <m:r>
                            <a:rPr lang="ms-MY" sz="1800" i="1">
                              <a:latin typeface="Cambria Math"/>
                            </a:rPr>
                            <m:t>𝑠</m:t>
                          </m:r>
                        </m:e>
                        <m:sub>
                          <m:r>
                            <a:rPr lang="en-NZ" sz="1800" b="0" i="1" smtClean="0">
                              <a:latin typeface="Cambria Math"/>
                            </a:rPr>
                            <m:t>𝑝</m:t>
                          </m:r>
                          <m:r>
                            <a:rPr lang="en-NZ" sz="1800" b="0" i="1" smtClean="0">
                              <a:latin typeface="Cambria Math"/>
                            </a:rPr>
                            <m:t>53</m:t>
                          </m:r>
                        </m:sub>
                      </m:sSub>
                      <m:r>
                        <a:rPr lang="ms-MY" sz="1800" i="1">
                          <a:latin typeface="Cambria Math"/>
                        </a:rPr>
                        <m:t>+</m:t>
                      </m:r>
                      <m:sSub>
                        <m:sSubPr>
                          <m:ctrlPr>
                            <a:rPr lang="en-NZ" sz="1800" i="1">
                              <a:latin typeface="Cambria Math"/>
                            </a:rPr>
                          </m:ctrlPr>
                        </m:sSubPr>
                        <m:e>
                          <m:r>
                            <a:rPr lang="ms-MY" sz="1800" i="1">
                              <a:latin typeface="Cambria Math"/>
                            </a:rPr>
                            <m:t>𝑒</m:t>
                          </m:r>
                        </m:e>
                        <m:sub>
                          <m:r>
                            <a:rPr lang="en-NZ" sz="1800" b="0" i="1" smtClean="0">
                              <a:latin typeface="Cambria Math"/>
                            </a:rPr>
                            <m:t>5</m:t>
                          </m:r>
                        </m:sub>
                      </m:sSub>
                      <m:f>
                        <m:fPr>
                          <m:ctrlPr>
                            <a:rPr lang="en-NZ" sz="1800" i="1">
                              <a:latin typeface="Cambria Math"/>
                            </a:rPr>
                          </m:ctrlPr>
                        </m:fPr>
                        <m:num>
                          <m:sSup>
                            <m:sSupPr>
                              <m:ctrlPr>
                                <a:rPr lang="en-NZ" sz="1800" i="1">
                                  <a:latin typeface="Cambria Math"/>
                                </a:rPr>
                              </m:ctrlPr>
                            </m:sSupPr>
                            <m:e>
                              <m:r>
                                <a:rPr lang="ms-MY" sz="1800" i="1">
                                  <a:latin typeface="Cambria Math"/>
                                </a:rPr>
                                <m:t>[</m:t>
                              </m:r>
                              <m:r>
                                <a:rPr lang="ms-MY" sz="1800" i="1">
                                  <a:latin typeface="Cambria Math"/>
                                </a:rPr>
                                <m:t>𝑃</m:t>
                              </m:r>
                              <m:r>
                                <a:rPr lang="ms-MY" sz="1800" i="1">
                                  <a:latin typeface="Cambria Math"/>
                                </a:rPr>
                                <m:t>53</m:t>
                              </m:r>
                              <m:r>
                                <a:rPr lang="ms-MY" sz="1800" i="1">
                                  <a:latin typeface="Cambria Math"/>
                                </a:rPr>
                                <m:t>𝑝</m:t>
                              </m:r>
                              <m:d>
                                <m:dPr>
                                  <m:ctrlPr>
                                    <a:rPr lang="en-NZ" sz="1800" i="1">
                                      <a:latin typeface="Cambria Math"/>
                                    </a:rPr>
                                  </m:ctrlPr>
                                </m:dPr>
                                <m:e>
                                  <m:r>
                                    <a:rPr lang="ms-MY" sz="1800" i="1">
                                      <a:latin typeface="Cambria Math"/>
                                    </a:rPr>
                                    <m:t>𝑡</m:t>
                                  </m:r>
                                  <m:r>
                                    <a:rPr lang="ms-MY" sz="1800" i="1">
                                      <a:latin typeface="Cambria Math"/>
                                    </a:rPr>
                                    <m:t>−</m:t>
                                  </m:r>
                                  <m:sSub>
                                    <m:sSubPr>
                                      <m:ctrlPr>
                                        <a:rPr lang="en-NZ" sz="1800" i="1">
                                          <a:latin typeface="Cambria Math"/>
                                        </a:rPr>
                                      </m:ctrlPr>
                                    </m:sSubPr>
                                    <m:e>
                                      <m:r>
                                        <a:rPr lang="ms-MY" sz="1800" i="1">
                                          <a:latin typeface="Cambria Math"/>
                                        </a:rPr>
                                        <m:t>𝜏</m:t>
                                      </m:r>
                                    </m:e>
                                    <m:sub>
                                      <m:r>
                                        <a:rPr lang="en-NZ" sz="1800" b="0" i="1" smtClean="0">
                                          <a:latin typeface="Cambria Math"/>
                                        </a:rPr>
                                        <m:t>5</m:t>
                                      </m:r>
                                    </m:sub>
                                  </m:sSub>
                                </m:e>
                              </m:d>
                              <m:r>
                                <a:rPr lang="ms-MY" sz="1800" i="1">
                                  <a:latin typeface="Cambria Math"/>
                                </a:rPr>
                                <m:t>+</m:t>
                              </m:r>
                              <m:r>
                                <a:rPr lang="ms-MY" sz="1800" i="1">
                                  <a:latin typeface="Cambria Math"/>
                                </a:rPr>
                                <m:t>𝑃</m:t>
                              </m:r>
                              <m:r>
                                <a:rPr lang="ms-MY" sz="1800" i="1">
                                  <a:latin typeface="Cambria Math"/>
                                </a:rPr>
                                <m:t>53</m:t>
                              </m:r>
                              <m:r>
                                <a:rPr lang="ms-MY" sz="1800" i="1">
                                  <a:latin typeface="Cambria Math"/>
                                </a:rPr>
                                <m:t>𝑝𝑝</m:t>
                              </m:r>
                              <m:d>
                                <m:dPr>
                                  <m:ctrlPr>
                                    <a:rPr lang="en-NZ" sz="1800" i="1">
                                      <a:latin typeface="Cambria Math"/>
                                    </a:rPr>
                                  </m:ctrlPr>
                                </m:dPr>
                                <m:e>
                                  <m:r>
                                    <a:rPr lang="ms-MY" sz="1800" i="1">
                                      <a:latin typeface="Cambria Math"/>
                                    </a:rPr>
                                    <m:t>𝑡</m:t>
                                  </m:r>
                                  <m:r>
                                    <a:rPr lang="ms-MY" sz="1800" i="1">
                                      <a:latin typeface="Cambria Math"/>
                                    </a:rPr>
                                    <m:t>−</m:t>
                                  </m:r>
                                  <m:sSub>
                                    <m:sSubPr>
                                      <m:ctrlPr>
                                        <a:rPr lang="en-NZ" sz="1800" i="1">
                                          <a:latin typeface="Cambria Math"/>
                                        </a:rPr>
                                      </m:ctrlPr>
                                    </m:sSubPr>
                                    <m:e>
                                      <m:r>
                                        <a:rPr lang="ms-MY" sz="1800" i="1">
                                          <a:latin typeface="Cambria Math"/>
                                        </a:rPr>
                                        <m:t>𝜏</m:t>
                                      </m:r>
                                    </m:e>
                                    <m:sub>
                                      <m:r>
                                        <a:rPr lang="en-NZ" sz="1800" b="0" i="1" smtClean="0">
                                          <a:latin typeface="Cambria Math"/>
                                        </a:rPr>
                                        <m:t>5</m:t>
                                      </m:r>
                                    </m:sub>
                                  </m:sSub>
                                </m:e>
                              </m:d>
                              <m:r>
                                <a:rPr lang="ms-MY" sz="1800" i="1">
                                  <a:latin typeface="Cambria Math"/>
                                </a:rPr>
                                <m:t>]</m:t>
                              </m:r>
                            </m:e>
                            <m:sup>
                              <m:r>
                                <a:rPr lang="ms-MY" sz="1800" i="1">
                                  <a:latin typeface="Cambria Math"/>
                                </a:rPr>
                                <m:t>4</m:t>
                              </m:r>
                            </m:sup>
                          </m:sSup>
                        </m:num>
                        <m:den>
                          <m:sSubSup>
                            <m:sSubSupPr>
                              <m:ctrlPr>
                                <a:rPr lang="en-NZ" sz="1800" i="1">
                                  <a:latin typeface="Cambria Math"/>
                                </a:rPr>
                              </m:ctrlPr>
                            </m:sSubSupPr>
                            <m:e>
                              <m:r>
                                <a:rPr lang="ms-MY" sz="1800" i="1">
                                  <a:latin typeface="Cambria Math"/>
                                </a:rPr>
                                <m:t>𝐾</m:t>
                              </m:r>
                            </m:e>
                            <m:sub>
                              <m:r>
                                <a:rPr lang="en-NZ" sz="1800" b="0" i="1" smtClean="0">
                                  <a:latin typeface="Cambria Math"/>
                                </a:rPr>
                                <m:t>𝑝</m:t>
                              </m:r>
                              <m:r>
                                <a:rPr lang="en-NZ" sz="1800" b="0" i="1" smtClean="0">
                                  <a:latin typeface="Cambria Math"/>
                                </a:rPr>
                                <m:t>53</m:t>
                              </m:r>
                            </m:sub>
                            <m:sup>
                              <m:r>
                                <a:rPr lang="ms-MY" sz="1800" i="1">
                                  <a:latin typeface="Cambria Math"/>
                                </a:rPr>
                                <m:t>4</m:t>
                              </m:r>
                            </m:sup>
                          </m:sSubSup>
                          <m:r>
                            <a:rPr lang="ms-MY" sz="1800" i="1">
                              <a:latin typeface="Cambria Math"/>
                            </a:rPr>
                            <m:t>+</m:t>
                          </m:r>
                          <m:sSup>
                            <m:sSupPr>
                              <m:ctrlPr>
                                <a:rPr lang="en-NZ" sz="1800" i="1">
                                  <a:latin typeface="Cambria Math"/>
                                </a:rPr>
                              </m:ctrlPr>
                            </m:sSupPr>
                            <m:e>
                              <m:r>
                                <a:rPr lang="ms-MY" sz="1800" i="1">
                                  <a:latin typeface="Cambria Math"/>
                                </a:rPr>
                                <m:t>[</m:t>
                              </m:r>
                              <m:r>
                                <a:rPr lang="ms-MY" sz="1800" i="1">
                                  <a:latin typeface="Cambria Math"/>
                                </a:rPr>
                                <m:t>𝑃</m:t>
                              </m:r>
                              <m:r>
                                <a:rPr lang="ms-MY" sz="1800" i="1">
                                  <a:latin typeface="Cambria Math"/>
                                </a:rPr>
                                <m:t>53</m:t>
                              </m:r>
                              <m:r>
                                <a:rPr lang="ms-MY" sz="1800" i="1">
                                  <a:latin typeface="Cambria Math"/>
                                </a:rPr>
                                <m:t>𝑝</m:t>
                              </m:r>
                              <m:r>
                                <a:rPr lang="ms-MY" sz="1800" i="1">
                                  <a:latin typeface="Cambria Math"/>
                                </a:rPr>
                                <m:t>(</m:t>
                              </m:r>
                              <m:r>
                                <a:rPr lang="ms-MY" sz="1800" i="1">
                                  <a:latin typeface="Cambria Math"/>
                                </a:rPr>
                                <m:t>𝑡</m:t>
                              </m:r>
                              <m:r>
                                <a:rPr lang="ms-MY" sz="1800" i="1">
                                  <a:latin typeface="Cambria Math"/>
                                </a:rPr>
                                <m:t>−</m:t>
                              </m:r>
                              <m:sSub>
                                <m:sSubPr>
                                  <m:ctrlPr>
                                    <a:rPr lang="en-NZ" sz="1800" i="1">
                                      <a:latin typeface="Cambria Math"/>
                                    </a:rPr>
                                  </m:ctrlPr>
                                </m:sSubPr>
                                <m:e>
                                  <m:r>
                                    <a:rPr lang="ms-MY" sz="1800" i="1">
                                      <a:latin typeface="Cambria Math"/>
                                    </a:rPr>
                                    <m:t>𝜏</m:t>
                                  </m:r>
                                </m:e>
                                <m:sub>
                                  <m:r>
                                    <a:rPr lang="en-NZ" sz="1800" b="0" i="1" smtClean="0">
                                      <a:latin typeface="Cambria Math"/>
                                    </a:rPr>
                                    <m:t>5</m:t>
                                  </m:r>
                                </m:sub>
                              </m:sSub>
                              <m:r>
                                <a:rPr lang="ms-MY" sz="1800" i="1">
                                  <a:latin typeface="Cambria Math"/>
                                </a:rPr>
                                <m:t>)+</m:t>
                              </m:r>
                              <m:r>
                                <a:rPr lang="ms-MY" sz="1800" i="1">
                                  <a:latin typeface="Cambria Math"/>
                                </a:rPr>
                                <m:t>𝑃</m:t>
                              </m:r>
                              <m:r>
                                <a:rPr lang="ms-MY" sz="1800" i="1">
                                  <a:latin typeface="Cambria Math"/>
                                </a:rPr>
                                <m:t>53</m:t>
                              </m:r>
                              <m:r>
                                <a:rPr lang="ms-MY" sz="1800" i="1">
                                  <a:latin typeface="Cambria Math"/>
                                </a:rPr>
                                <m:t>𝑝𝑝</m:t>
                              </m:r>
                              <m:d>
                                <m:dPr>
                                  <m:ctrlPr>
                                    <a:rPr lang="en-NZ" sz="1800" i="1">
                                      <a:latin typeface="Cambria Math"/>
                                    </a:rPr>
                                  </m:ctrlPr>
                                </m:dPr>
                                <m:e>
                                  <m:r>
                                    <a:rPr lang="ms-MY" sz="1800" i="1">
                                      <a:latin typeface="Cambria Math"/>
                                    </a:rPr>
                                    <m:t>𝑡</m:t>
                                  </m:r>
                                  <m:r>
                                    <a:rPr lang="ms-MY" sz="1800" i="1">
                                      <a:latin typeface="Cambria Math"/>
                                    </a:rPr>
                                    <m:t>−</m:t>
                                  </m:r>
                                  <m:sSub>
                                    <m:sSubPr>
                                      <m:ctrlPr>
                                        <a:rPr lang="en-NZ" sz="1800" i="1">
                                          <a:latin typeface="Cambria Math"/>
                                        </a:rPr>
                                      </m:ctrlPr>
                                    </m:sSubPr>
                                    <m:e>
                                      <m:r>
                                        <a:rPr lang="ms-MY" sz="1800" i="1">
                                          <a:latin typeface="Cambria Math"/>
                                        </a:rPr>
                                        <m:t>𝜏</m:t>
                                      </m:r>
                                    </m:e>
                                    <m:sub>
                                      <m:r>
                                        <a:rPr lang="en-NZ" sz="1800" b="0" i="1" smtClean="0">
                                          <a:latin typeface="Cambria Math"/>
                                        </a:rPr>
                                        <m:t>5</m:t>
                                      </m:r>
                                    </m:sub>
                                  </m:sSub>
                                </m:e>
                              </m:d>
                              <m:r>
                                <a:rPr lang="ms-MY" sz="1800" i="1">
                                  <a:latin typeface="Cambria Math"/>
                                </a:rPr>
                                <m:t>]</m:t>
                              </m:r>
                            </m:e>
                            <m:sup>
                              <m:r>
                                <a:rPr lang="ms-MY" sz="1800" i="1">
                                  <a:latin typeface="Cambria Math"/>
                                </a:rPr>
                                <m:t>4</m:t>
                              </m:r>
                            </m:sup>
                          </m:sSup>
                        </m:den>
                      </m:f>
                      <m:r>
                        <a:rPr lang="ms-MY" sz="1800" i="1">
                          <a:latin typeface="Cambria Math"/>
                        </a:rPr>
                        <m:t>−</m:t>
                      </m:r>
                      <m:sSub>
                        <m:sSubPr>
                          <m:ctrlPr>
                            <a:rPr lang="en-NZ" sz="1800" i="1">
                              <a:latin typeface="Cambria Math"/>
                            </a:rPr>
                          </m:ctrlPr>
                        </m:sSubPr>
                        <m:e>
                          <m:r>
                            <a:rPr lang="ms-MY" sz="1800" i="1">
                              <a:latin typeface="Cambria Math"/>
                            </a:rPr>
                            <m:t>𝛿</m:t>
                          </m:r>
                        </m:e>
                        <m:sub>
                          <m:r>
                            <a:rPr lang="en-NZ" sz="1800" b="0" i="1" smtClean="0">
                              <a:latin typeface="Cambria Math"/>
                            </a:rPr>
                            <m:t>𝑝</m:t>
                          </m:r>
                          <m:r>
                            <a:rPr lang="en-NZ" sz="1800" b="0" i="1" smtClean="0">
                              <a:latin typeface="Cambria Math"/>
                            </a:rPr>
                            <m:t>53</m:t>
                          </m:r>
                        </m:sub>
                      </m:sSub>
                      <m:r>
                        <a:rPr lang="ms-MY" sz="1800" i="1">
                          <a:latin typeface="Cambria Math"/>
                        </a:rPr>
                        <m:t>[</m:t>
                      </m:r>
                      <m:r>
                        <a:rPr lang="en-NZ" sz="1800" b="0" i="1" smtClean="0">
                          <a:latin typeface="Cambria Math"/>
                        </a:rPr>
                        <m:t>𝑝</m:t>
                      </m:r>
                      <m:r>
                        <a:rPr lang="en-NZ" sz="1800" b="0" i="1" smtClean="0">
                          <a:latin typeface="Cambria Math"/>
                        </a:rPr>
                        <m:t>53]</m:t>
                      </m:r>
                    </m:oMath>
                  </m:oMathPara>
                </a14:m>
                <a:endParaRPr lang="en-NZ" sz="1800" dirty="0"/>
              </a:p>
            </p:txBody>
          </p:sp>
        </mc:Choice>
        <mc:Fallback xmlns="">
          <p:sp>
            <p:nvSpPr>
              <p:cNvPr id="2" name="Rectangle 1"/>
              <p:cNvSpPr>
                <a:spLocks noRot="1" noChangeAspect="1" noMove="1" noResize="1" noEditPoints="1" noAdjustHandles="1" noChangeArrowheads="1" noChangeShapeType="1" noTextEdit="1"/>
              </p:cNvSpPr>
              <p:nvPr/>
            </p:nvSpPr>
            <p:spPr>
              <a:xfrm>
                <a:off x="539552" y="4869160"/>
                <a:ext cx="8496944" cy="746295"/>
              </a:xfrm>
              <a:prstGeom prst="rect">
                <a:avLst/>
              </a:prstGeom>
              <a:blipFill rotWithShape="1">
                <a:blip r:embed="rId3"/>
                <a:stretch>
                  <a:fillRect/>
                </a:stretch>
              </a:blipFill>
            </p:spPr>
            <p:txBody>
              <a:bodyPr/>
              <a:lstStyle/>
              <a:p>
                <a:r>
                  <a:rPr lang="en-NZ">
                    <a:noFill/>
                  </a:rPr>
                  <a:t> </a:t>
                </a:r>
              </a:p>
            </p:txBody>
          </p:sp>
        </mc:Fallback>
      </mc:AlternateContent>
      <p:sp>
        <p:nvSpPr>
          <p:cNvPr id="6"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8</a:t>
            </a:r>
            <a:endParaRPr lang="en-NZ" sz="2000" dirty="0"/>
          </a:p>
        </p:txBody>
      </p:sp>
      <p:sp>
        <p:nvSpPr>
          <p:cNvPr id="7" name="TextBox 6"/>
          <p:cNvSpPr txBox="1"/>
          <p:nvPr/>
        </p:nvSpPr>
        <p:spPr>
          <a:xfrm>
            <a:off x="755576" y="4263479"/>
            <a:ext cx="4536504" cy="461665"/>
          </a:xfrm>
          <a:prstGeom prst="rect">
            <a:avLst/>
          </a:prstGeom>
          <a:noFill/>
        </p:spPr>
        <p:txBody>
          <a:bodyPr wrap="square" rtlCol="0">
            <a:spAutoFit/>
          </a:bodyPr>
          <a:lstStyle/>
          <a:p>
            <a:r>
              <a:rPr lang="en-NZ" u="sng" dirty="0" smtClean="0"/>
              <a:t>Rate of change for p53 mRNA</a:t>
            </a:r>
            <a:endParaRPr lang="en-NZ" u="sng" dirty="0"/>
          </a:p>
        </p:txBody>
      </p:sp>
      <p:sp>
        <p:nvSpPr>
          <p:cNvPr id="8" name="TextBox 7"/>
          <p:cNvSpPr txBox="1"/>
          <p:nvPr/>
        </p:nvSpPr>
        <p:spPr>
          <a:xfrm>
            <a:off x="5697214" y="5805264"/>
            <a:ext cx="2043138" cy="461665"/>
          </a:xfrm>
          <a:prstGeom prst="rect">
            <a:avLst/>
          </a:prstGeom>
          <a:noFill/>
        </p:spPr>
        <p:txBody>
          <a:bodyPr wrap="square" rtlCol="0">
            <a:spAutoFit/>
          </a:bodyPr>
          <a:lstStyle/>
          <a:p>
            <a:r>
              <a:rPr lang="en-NZ" dirty="0" smtClean="0"/>
              <a:t>parameter:</a:t>
            </a:r>
            <a:endParaRPr lang="en-NZ" dirty="0"/>
          </a:p>
        </p:txBody>
      </p:sp>
      <mc:AlternateContent xmlns:mc="http://schemas.openxmlformats.org/markup-compatibility/2006" xmlns:a14="http://schemas.microsoft.com/office/drawing/2010/main">
        <mc:Choice Requires="a14">
          <p:sp>
            <p:nvSpPr>
              <p:cNvPr id="9" name="TextBox 8"/>
              <p:cNvSpPr txBox="1"/>
              <p:nvPr/>
            </p:nvSpPr>
            <p:spPr>
              <a:xfrm>
                <a:off x="7065366" y="5805264"/>
                <a:ext cx="2043138" cy="490199"/>
              </a:xfrm>
              <a:prstGeom prst="rect">
                <a:avLst/>
              </a:prstGeom>
              <a:noFill/>
            </p:spPr>
            <p:txBody>
              <a:bodyPr wrap="square" rtlCol="0">
                <a:spAutoFit/>
              </a:bodyPr>
              <a:lstStyle/>
              <a:p>
                <a14:m>
                  <m:oMath xmlns:m="http://schemas.openxmlformats.org/officeDocument/2006/math">
                    <m:sSub>
                      <m:sSubPr>
                        <m:ctrlPr>
                          <a:rPr lang="en-NZ" i="1">
                            <a:latin typeface="Cambria Math"/>
                          </a:rPr>
                        </m:ctrlPr>
                      </m:sSubPr>
                      <m:e>
                        <m:r>
                          <a:rPr lang="ms-MY" i="1">
                            <a:latin typeface="Cambria Math"/>
                          </a:rPr>
                          <m:t>𝛿</m:t>
                        </m:r>
                      </m:e>
                      <m:sub>
                        <m:r>
                          <a:rPr lang="en-NZ" i="1">
                            <a:latin typeface="Cambria Math"/>
                          </a:rPr>
                          <m:t>𝑝</m:t>
                        </m:r>
                        <m:r>
                          <a:rPr lang="en-NZ" i="1">
                            <a:latin typeface="Cambria Math"/>
                          </a:rPr>
                          <m:t>53</m:t>
                        </m:r>
                      </m:sub>
                    </m:sSub>
                    <m:r>
                      <a:rPr lang="en-NZ" i="1">
                        <a:latin typeface="Cambria Math"/>
                      </a:rPr>
                      <m:t> </m:t>
                    </m:r>
                  </m:oMath>
                </a14:m>
                <a:r>
                  <a:rPr lang="en-NZ" dirty="0" smtClean="0"/>
                  <a:t>=0.03</a:t>
                </a:r>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7065366" y="5805264"/>
                <a:ext cx="2043138" cy="490199"/>
              </a:xfrm>
              <a:prstGeom prst="rect">
                <a:avLst/>
              </a:prstGeom>
              <a:blipFill rotWithShape="1">
                <a:blip r:embed="rId4"/>
                <a:stretch>
                  <a:fillRect l="-597" t="-9877" b="-20988"/>
                </a:stretch>
              </a:blipFill>
            </p:spPr>
            <p:txBody>
              <a:bodyPr/>
              <a:lstStyle/>
              <a:p>
                <a:r>
                  <a:rPr lang="en-NZ">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39775" y="2852936"/>
            <a:ext cx="2536081" cy="1143000"/>
          </a:xfrm>
        </p:spPr>
        <p:txBody>
          <a:bodyPr/>
          <a:lstStyle/>
          <a:p>
            <a:r>
              <a:rPr lang="en-US" sz="2800" dirty="0" smtClean="0"/>
              <a:t>Results:</a:t>
            </a:r>
            <a:endParaRPr lang="ms-MY" sz="2800" dirty="0" smtClean="0"/>
          </a:p>
        </p:txBody>
      </p:sp>
      <p:sp>
        <p:nvSpPr>
          <p:cNvPr id="18437" name="Rectangle 3"/>
          <p:cNvSpPr txBox="1">
            <a:spLocks noChangeArrowheads="1"/>
          </p:cNvSpPr>
          <p:nvPr/>
        </p:nvSpPr>
        <p:spPr bwMode="auto">
          <a:xfrm>
            <a:off x="6030391" y="2780928"/>
            <a:ext cx="3150121" cy="477837"/>
          </a:xfrm>
          <a:prstGeom prst="rect">
            <a:avLst/>
          </a:prstGeom>
          <a:noFill/>
          <a:ln w="9525">
            <a:noFill/>
            <a:miter lim="800000"/>
            <a:headEnd/>
            <a:tailEnd/>
          </a:ln>
        </p:spPr>
        <p:txBody>
          <a:bodyPr/>
          <a:lstStyle/>
          <a:p>
            <a:pPr>
              <a:spcBef>
                <a:spcPct val="20000"/>
              </a:spcBef>
            </a:pPr>
            <a:r>
              <a:rPr lang="en-NZ" sz="2000" dirty="0"/>
              <a:t>Loewer et al., Cell, 2010</a:t>
            </a:r>
          </a:p>
        </p:txBody>
      </p:sp>
      <p:sp>
        <p:nvSpPr>
          <p:cNvPr id="10" name="Rectangle 3"/>
          <p:cNvSpPr txBox="1">
            <a:spLocks noChangeArrowheads="1"/>
          </p:cNvSpPr>
          <p:nvPr/>
        </p:nvSpPr>
        <p:spPr bwMode="auto">
          <a:xfrm>
            <a:off x="827584" y="3641118"/>
            <a:ext cx="2346417" cy="378384"/>
          </a:xfrm>
          <a:prstGeom prst="rect">
            <a:avLst/>
          </a:prstGeom>
          <a:noFill/>
          <a:ln w="9525">
            <a:noFill/>
            <a:miter lim="800000"/>
            <a:headEnd/>
            <a:tailEnd/>
          </a:ln>
        </p:spPr>
        <p:txBody>
          <a:bodyPr/>
          <a:lstStyle/>
          <a:p>
            <a:pPr>
              <a:spcBef>
                <a:spcPct val="20000"/>
              </a:spcBef>
            </a:pPr>
            <a:r>
              <a:rPr lang="en-NZ" sz="2000" b="1" dirty="0" smtClean="0"/>
              <a:t>Stressed</a:t>
            </a:r>
            <a:endParaRPr lang="en-NZ" sz="2000" b="1" dirty="0"/>
          </a:p>
        </p:txBody>
      </p:sp>
      <p:sp>
        <p:nvSpPr>
          <p:cNvPr id="11" name="Rectangle 3"/>
          <p:cNvSpPr txBox="1">
            <a:spLocks noChangeArrowheads="1"/>
          </p:cNvSpPr>
          <p:nvPr/>
        </p:nvSpPr>
        <p:spPr bwMode="auto">
          <a:xfrm>
            <a:off x="5004048" y="3600925"/>
            <a:ext cx="2346417" cy="378384"/>
          </a:xfrm>
          <a:prstGeom prst="rect">
            <a:avLst/>
          </a:prstGeom>
          <a:noFill/>
          <a:ln w="9525">
            <a:noFill/>
            <a:miter lim="800000"/>
            <a:headEnd/>
            <a:tailEnd/>
          </a:ln>
        </p:spPr>
        <p:txBody>
          <a:bodyPr/>
          <a:lstStyle/>
          <a:p>
            <a:pPr>
              <a:spcBef>
                <a:spcPct val="20000"/>
              </a:spcBef>
            </a:pPr>
            <a:r>
              <a:rPr lang="en-NZ" sz="2000" b="1" dirty="0"/>
              <a:t>n</a:t>
            </a:r>
            <a:r>
              <a:rPr lang="en-NZ" sz="2000" b="1" dirty="0" smtClean="0"/>
              <a:t>on-stressed</a:t>
            </a:r>
            <a:endParaRPr lang="en-NZ" sz="2000" b="1"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14" y="908721"/>
            <a:ext cx="3726340" cy="180020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0150" y="908721"/>
            <a:ext cx="3542290" cy="1774681"/>
          </a:xfrm>
          <a:prstGeom prst="rect">
            <a:avLst/>
          </a:prstGeom>
        </p:spPr>
      </p:pic>
      <p:sp>
        <p:nvSpPr>
          <p:cNvPr id="16" name="Rounded Rectangle 15"/>
          <p:cNvSpPr/>
          <p:nvPr/>
        </p:nvSpPr>
        <p:spPr bwMode="auto">
          <a:xfrm>
            <a:off x="755576" y="332656"/>
            <a:ext cx="1584176" cy="504056"/>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NZ" sz="2400" b="0" i="0" u="none" strike="noStrike" cap="none" normalizeH="0" baseline="0" dirty="0" smtClean="0">
                <a:ln>
                  <a:noFill/>
                </a:ln>
                <a:solidFill>
                  <a:schemeClr val="tx1"/>
                </a:solidFill>
                <a:effectLst/>
                <a:latin typeface="Times New Roman" charset="0"/>
              </a:rPr>
              <a:t>Problem 1</a:t>
            </a:r>
          </a:p>
        </p:txBody>
      </p:sp>
      <p:sp>
        <p:nvSpPr>
          <p:cNvPr id="17" name="Rectangle 2"/>
          <p:cNvSpPr txBox="1">
            <a:spLocks noChangeArrowheads="1"/>
          </p:cNvSpPr>
          <p:nvPr/>
        </p:nvSpPr>
        <p:spPr bwMode="auto">
          <a:xfrm>
            <a:off x="899592" y="6165304"/>
            <a:ext cx="2736304"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period: 5.8 hours</a:t>
            </a:r>
            <a:endParaRPr lang="en-AU" sz="1800" dirty="0" smtClean="0"/>
          </a:p>
        </p:txBody>
      </p:sp>
      <p:sp>
        <p:nvSpPr>
          <p:cNvPr id="18" name="Rectangle 2"/>
          <p:cNvSpPr txBox="1">
            <a:spLocks noChangeArrowheads="1"/>
          </p:cNvSpPr>
          <p:nvPr/>
        </p:nvSpPr>
        <p:spPr bwMode="auto">
          <a:xfrm>
            <a:off x="1187624" y="2564904"/>
            <a:ext cx="2843809"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a:solidFill>
                  <a:srgbClr val="333399"/>
                </a:solidFill>
                <a:latin typeface="+mj-lt"/>
                <a:ea typeface="+mj-ea"/>
                <a:cs typeface="+mj-cs"/>
              </a:defRPr>
            </a:lvl1pPr>
            <a:lvl2pPr algn="l" rtl="0" eaLnBrk="0" fontAlgn="base" hangingPunct="0">
              <a:spcBef>
                <a:spcPct val="0"/>
              </a:spcBef>
              <a:spcAft>
                <a:spcPct val="0"/>
              </a:spcAft>
              <a:defRPr sz="3400" b="1">
                <a:solidFill>
                  <a:srgbClr val="333399"/>
                </a:solidFill>
                <a:latin typeface="Arial" charset="0"/>
              </a:defRPr>
            </a:lvl2pPr>
            <a:lvl3pPr algn="l" rtl="0" eaLnBrk="0" fontAlgn="base" hangingPunct="0">
              <a:spcBef>
                <a:spcPct val="0"/>
              </a:spcBef>
              <a:spcAft>
                <a:spcPct val="0"/>
              </a:spcAft>
              <a:defRPr sz="3400" b="1">
                <a:solidFill>
                  <a:srgbClr val="333399"/>
                </a:solidFill>
                <a:latin typeface="Arial" charset="0"/>
              </a:defRPr>
            </a:lvl3pPr>
            <a:lvl4pPr algn="l" rtl="0" eaLnBrk="0" fontAlgn="base" hangingPunct="0">
              <a:spcBef>
                <a:spcPct val="0"/>
              </a:spcBef>
              <a:spcAft>
                <a:spcPct val="0"/>
              </a:spcAft>
              <a:defRPr sz="3400" b="1">
                <a:solidFill>
                  <a:srgbClr val="333399"/>
                </a:solidFill>
                <a:latin typeface="Arial" charset="0"/>
              </a:defRPr>
            </a:lvl4pPr>
            <a:lvl5pPr algn="l" rtl="0" eaLnBrk="0" fontAlgn="base" hangingPunct="0">
              <a:spcBef>
                <a:spcPct val="0"/>
              </a:spcBef>
              <a:spcAft>
                <a:spcPct val="0"/>
              </a:spcAft>
              <a:defRPr sz="3400" b="1">
                <a:solidFill>
                  <a:srgbClr val="333399"/>
                </a:solidFill>
                <a:latin typeface="Arial" charset="0"/>
              </a:defRPr>
            </a:lvl5pPr>
            <a:lvl6pPr marL="457200" algn="l" rtl="0" eaLnBrk="0" fontAlgn="base" hangingPunct="0">
              <a:spcBef>
                <a:spcPct val="0"/>
              </a:spcBef>
              <a:spcAft>
                <a:spcPct val="0"/>
              </a:spcAft>
              <a:defRPr sz="3400" b="1">
                <a:solidFill>
                  <a:srgbClr val="333399"/>
                </a:solidFill>
                <a:latin typeface="Arial" charset="0"/>
              </a:defRPr>
            </a:lvl6pPr>
            <a:lvl7pPr marL="914400" algn="l" rtl="0" eaLnBrk="0" fontAlgn="base" hangingPunct="0">
              <a:spcBef>
                <a:spcPct val="0"/>
              </a:spcBef>
              <a:spcAft>
                <a:spcPct val="0"/>
              </a:spcAft>
              <a:defRPr sz="3400" b="1">
                <a:solidFill>
                  <a:srgbClr val="333399"/>
                </a:solidFill>
                <a:latin typeface="Arial" charset="0"/>
              </a:defRPr>
            </a:lvl7pPr>
            <a:lvl8pPr marL="1371600" algn="l" rtl="0" eaLnBrk="0" fontAlgn="base" hangingPunct="0">
              <a:spcBef>
                <a:spcPct val="0"/>
              </a:spcBef>
              <a:spcAft>
                <a:spcPct val="0"/>
              </a:spcAft>
              <a:defRPr sz="3400" b="1">
                <a:solidFill>
                  <a:srgbClr val="333399"/>
                </a:solidFill>
                <a:latin typeface="Arial" charset="0"/>
              </a:defRPr>
            </a:lvl8pPr>
            <a:lvl9pPr marL="1828800" algn="l" rtl="0" eaLnBrk="0" fontAlgn="base" hangingPunct="0">
              <a:spcBef>
                <a:spcPct val="0"/>
              </a:spcBef>
              <a:spcAft>
                <a:spcPct val="0"/>
              </a:spcAft>
              <a:defRPr sz="3400" b="1">
                <a:solidFill>
                  <a:srgbClr val="333399"/>
                </a:solidFill>
                <a:latin typeface="Arial" charset="0"/>
              </a:defRPr>
            </a:lvl9pPr>
          </a:lstStyle>
          <a:p>
            <a:r>
              <a:rPr lang="en-NZ" sz="1800" dirty="0" smtClean="0"/>
              <a:t>(Experiments 4-7 hours)</a:t>
            </a:r>
            <a:endParaRPr lang="en-AU" sz="1800" dirty="0" smtClean="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714" y="4005328"/>
            <a:ext cx="3171960" cy="237600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72448" y="4014953"/>
            <a:ext cx="3171960" cy="2376000"/>
          </a:xfrm>
          <a:prstGeom prst="rect">
            <a:avLst/>
          </a:prstGeom>
        </p:spPr>
      </p:pic>
      <mc:AlternateContent xmlns:mc="http://schemas.openxmlformats.org/markup-compatibility/2006" xmlns:a14="http://schemas.microsoft.com/office/drawing/2010/main">
        <mc:Choice Requires="a14">
          <p:sp>
            <p:nvSpPr>
              <p:cNvPr id="2" name="TextBox 1"/>
              <p:cNvSpPr txBox="1"/>
              <p:nvPr/>
            </p:nvSpPr>
            <p:spPr>
              <a:xfrm>
                <a:off x="2267744" y="3212976"/>
                <a:ext cx="2043138" cy="461665"/>
              </a:xfrm>
              <a:prstGeom prst="rect">
                <a:avLst/>
              </a:prstGeom>
              <a:noFill/>
            </p:spPr>
            <p:txBody>
              <a:bodyPr wrap="square" rtlCol="0">
                <a:spAutoFit/>
              </a:bodyPr>
              <a:lstStyle/>
              <a:p>
                <a:r>
                  <a:rPr lang="en-NZ" dirty="0" smtClean="0"/>
                  <a:t>0.06-0.5 </a:t>
                </a:r>
                <a14:m>
                  <m:oMath xmlns:m="http://schemas.openxmlformats.org/officeDocument/2006/math">
                    <m:r>
                      <a:rPr lang="en-NZ" i="1" smtClean="0">
                        <a:latin typeface="Cambria Math"/>
                        <a:ea typeface="Cambria Math"/>
                      </a:rPr>
                      <m:t>𝜇</m:t>
                    </m:r>
                  </m:oMath>
                </a14:m>
                <a:r>
                  <a:rPr lang="en-NZ" dirty="0" smtClean="0"/>
                  <a:t>M</a:t>
                </a:r>
                <a:endParaRPr lang="en-NZ" dirty="0"/>
              </a:p>
            </p:txBody>
          </p:sp>
        </mc:Choice>
        <mc:Fallback xmlns="">
          <p:sp>
            <p:nvSpPr>
              <p:cNvPr id="2" name="TextBox 1"/>
              <p:cNvSpPr txBox="1">
                <a:spLocks noRot="1" noChangeAspect="1" noMove="1" noResize="1" noEditPoints="1" noAdjustHandles="1" noChangeArrowheads="1" noChangeShapeType="1" noTextEdit="1"/>
              </p:cNvSpPr>
              <p:nvPr/>
            </p:nvSpPr>
            <p:spPr>
              <a:xfrm>
                <a:off x="2267744" y="3212976"/>
                <a:ext cx="2043138" cy="461665"/>
              </a:xfrm>
              <a:prstGeom prst="rect">
                <a:avLst/>
              </a:prstGeom>
              <a:blipFill rotWithShape="1">
                <a:blip r:embed="rId7"/>
                <a:stretch>
                  <a:fillRect l="-4478" t="-10526" b="-28947"/>
                </a:stretch>
              </a:blipFill>
            </p:spPr>
            <p:txBody>
              <a:bodyPr/>
              <a:lstStyle/>
              <a:p>
                <a:r>
                  <a:rPr lang="en-NZ">
                    <a:noFill/>
                  </a:rPr>
                  <a:t> </a:t>
                </a:r>
              </a:p>
            </p:txBody>
          </p:sp>
        </mc:Fallback>
      </mc:AlternateContent>
      <p:sp>
        <p:nvSpPr>
          <p:cNvPr id="15" name="Rectangle 3"/>
          <p:cNvSpPr txBox="1">
            <a:spLocks noChangeArrowheads="1"/>
          </p:cNvSpPr>
          <p:nvPr/>
        </p:nvSpPr>
        <p:spPr bwMode="auto">
          <a:xfrm>
            <a:off x="8748464" y="6525344"/>
            <a:ext cx="432048" cy="477837"/>
          </a:xfrm>
          <a:prstGeom prst="rect">
            <a:avLst/>
          </a:prstGeom>
          <a:noFill/>
          <a:ln w="9525">
            <a:noFill/>
            <a:miter lim="800000"/>
            <a:headEnd/>
            <a:tailEnd/>
          </a:ln>
        </p:spPr>
        <p:txBody>
          <a:bodyPr/>
          <a:lstStyle/>
          <a:p>
            <a:pPr>
              <a:spcBef>
                <a:spcPct val="20000"/>
              </a:spcBef>
            </a:pPr>
            <a:r>
              <a:rPr lang="en-NZ" sz="2000" dirty="0" smtClean="0"/>
              <a:t>9</a:t>
            </a:r>
            <a:endParaRPr lang="en-NZ" sz="2000" dirty="0"/>
          </a:p>
        </p:txBody>
      </p:sp>
    </p:spTree>
    <p:extLst>
      <p:ext uri="{BB962C8B-B14F-4D97-AF65-F5344CB8AC3E}">
        <p14:creationId xmlns:p14="http://schemas.microsoft.com/office/powerpoint/2010/main" val="2397348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warmgrad">
  <a:themeElements>
    <a:clrScheme name="warmgra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warmgrad">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warmgra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armgra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armgra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armgra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armgra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armgra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armgra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warmgrad</Template>
  <TotalTime>11830</TotalTime>
  <Words>1927</Words>
  <Application>Microsoft Office PowerPoint</Application>
  <PresentationFormat>On-screen Show (4:3)</PresentationFormat>
  <Paragraphs>147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warmgrad</vt:lpstr>
      <vt:lpstr>    Mathematical modelling of p53 basal dynamics and DNA damage response</vt:lpstr>
      <vt:lpstr>Outline</vt:lpstr>
      <vt:lpstr>Background:</vt:lpstr>
      <vt:lpstr>The p53 signalling network </vt:lpstr>
      <vt:lpstr>The p53 signalling network </vt:lpstr>
      <vt:lpstr>p53 dynamics in stress and non-stressed conditions</vt:lpstr>
      <vt:lpstr>PowerPoint Presentation</vt:lpstr>
      <vt:lpstr>Methods: Deterministic modelling</vt:lpstr>
      <vt:lpstr>Results:</vt:lpstr>
      <vt:lpstr>Results:</vt:lpstr>
      <vt:lpstr>PowerPoint Presentation</vt:lpstr>
      <vt:lpstr>PowerPoint Presentation</vt:lpstr>
      <vt:lpstr>PowerPoint Presentation</vt:lpstr>
      <vt:lpstr>Results:</vt:lpstr>
      <vt:lpstr>Thank you  </vt:lpstr>
    </vt:vector>
  </TitlesOfParts>
  <Company>Lincoln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PhD</dc:title>
  <dc:creator>chongkh</dc:creator>
  <cp:lastModifiedBy>ket hing chong</cp:lastModifiedBy>
  <cp:revision>570</cp:revision>
  <dcterms:created xsi:type="dcterms:W3CDTF">2008-02-12T00:49:11Z</dcterms:created>
  <dcterms:modified xsi:type="dcterms:W3CDTF">2019-08-31T18:50:50Z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-2039751694</vt:i4>
  </property>
  <property fmtid="{D5CDD505-2E9C-101B-9397-08002B2CF9AE}" pid="3" name="_NewReviewCycle">
    <vt:lpwstr/>
  </property>
  <property fmtid="{D5CDD505-2E9C-101B-9397-08002B2CF9AE}" pid="4" name="_EmailSubject">
    <vt:lpwstr>Proposal Presentation slides</vt:lpwstr>
  </property>
  <property fmtid="{D5CDD505-2E9C-101B-9397-08002B2CF9AE}" pid="5" name="_AuthorEmail">
    <vt:lpwstr>Sandhya.Samarasinghe@lincoln.ac.nz</vt:lpwstr>
  </property>
  <property fmtid="{D5CDD505-2E9C-101B-9397-08002B2CF9AE}" pid="6" name="_AuthorEmailDisplayName">
    <vt:lpwstr>Samarasinghe, Sandhya</vt:lpwstr>
  </property>
</Properties>
</file>